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38"/>
  </p:notesMasterIdLst>
  <p:handoutMasterIdLst>
    <p:handoutMasterId r:id="rId39"/>
  </p:handoutMasterIdLst>
  <p:sldIdLst>
    <p:sldId id="1465" r:id="rId2"/>
    <p:sldId id="1553" r:id="rId3"/>
    <p:sldId id="1520" r:id="rId4"/>
    <p:sldId id="1549" r:id="rId5"/>
    <p:sldId id="1548" r:id="rId6"/>
    <p:sldId id="1524" r:id="rId7"/>
    <p:sldId id="1522" r:id="rId8"/>
    <p:sldId id="1513" r:id="rId9"/>
    <p:sldId id="1514" r:id="rId10"/>
    <p:sldId id="1517" r:id="rId11"/>
    <p:sldId id="1518" r:id="rId12"/>
    <p:sldId id="1551" r:id="rId13"/>
    <p:sldId id="1552" r:id="rId14"/>
    <p:sldId id="1554" r:id="rId15"/>
    <p:sldId id="1479" r:id="rId16"/>
    <p:sldId id="1567" r:id="rId17"/>
    <p:sldId id="1569" r:id="rId18"/>
    <p:sldId id="1531" r:id="rId19"/>
    <p:sldId id="1555" r:id="rId20"/>
    <p:sldId id="1556" r:id="rId21"/>
    <p:sldId id="1568" r:id="rId22"/>
    <p:sldId id="1538" r:id="rId23"/>
    <p:sldId id="1561" r:id="rId24"/>
    <p:sldId id="1562" r:id="rId25"/>
    <p:sldId id="1541" r:id="rId26"/>
    <p:sldId id="1542" r:id="rId27"/>
    <p:sldId id="1543" r:id="rId28"/>
    <p:sldId id="1544" r:id="rId29"/>
    <p:sldId id="1545" r:id="rId30"/>
    <p:sldId id="1546" r:id="rId31"/>
    <p:sldId id="1550" r:id="rId32"/>
    <p:sldId id="1500" r:id="rId33"/>
    <p:sldId id="1458" r:id="rId34"/>
    <p:sldId id="1563" r:id="rId35"/>
    <p:sldId id="1436" r:id="rId36"/>
    <p:sldId id="1443" r:id="rId37"/>
  </p:sldIdLst>
  <p:sldSz cx="9906000" cy="6858000" type="A4"/>
  <p:notesSz cx="6858000" cy="97107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FFFF"/>
    <a:srgbClr val="334F15"/>
    <a:srgbClr val="FF0000"/>
    <a:srgbClr val="FFFF00"/>
    <a:srgbClr val="CC0000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80" y="-280"/>
      </p:cViewPr>
      <p:guideLst>
        <p:guide orient="horz" pos="2544"/>
        <p:guide pos="3120"/>
      </p:guideLst>
    </p:cSldViewPr>
  </p:slideViewPr>
  <p:outlineViewPr>
    <p:cViewPr>
      <p:scale>
        <a:sx n="75" d="100"/>
        <a:sy n="75" d="100"/>
      </p:scale>
      <p:origin x="0" y="167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notesViewPr>
    <p:cSldViewPr>
      <p:cViewPr>
        <p:scale>
          <a:sx n="100" d="100"/>
          <a:sy n="100" d="100"/>
        </p:scale>
        <p:origin x="-864" y="1038"/>
      </p:cViewPr>
      <p:guideLst>
        <p:guide orient="horz" pos="305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32682-16C8-8746-92ED-AF58BF7EB348}" type="doc">
      <dgm:prSet loTypeId="urn:microsoft.com/office/officeart/2009/3/layout/CircleRelationship" loCatId="" qsTypeId="urn:microsoft.com/office/officeart/2005/8/quickstyle/3D9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6ED5622-202F-C947-BC45-A5FA037D119B}">
      <dgm:prSet phldrT="[Text]" custT="1"/>
      <dgm:spPr>
        <a:xfrm>
          <a:off x="511962" y="787507"/>
          <a:ext cx="1170537" cy="912066"/>
        </a:xfr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n-US" sz="10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Mecanismos que Geram Dívida</a:t>
          </a:r>
        </a:p>
      </dgm:t>
    </dgm:pt>
    <dgm:pt modelId="{E230E4B1-C9C5-ED4E-B84D-26A8BAEADC6C}" type="parTrans" cxnId="{F059A85B-C569-7E4F-897B-B077F4F4470B}">
      <dgm:prSet/>
      <dgm:spPr/>
      <dgm:t>
        <a:bodyPr/>
        <a:lstStyle/>
        <a:p>
          <a:endParaRPr lang="en-US"/>
        </a:p>
      </dgm:t>
    </dgm:pt>
    <dgm:pt modelId="{E4F4EB83-3590-8248-B329-387F9D96E311}" type="sibTrans" cxnId="{F059A85B-C569-7E4F-897B-B077F4F4470B}">
      <dgm:prSet/>
      <dgm:spPr/>
      <dgm:t>
        <a:bodyPr/>
        <a:lstStyle/>
        <a:p>
          <a:endParaRPr lang="en-US"/>
        </a:p>
      </dgm:t>
    </dgm:pt>
    <dgm:pt modelId="{20780591-29E4-CF48-87F7-3F6B004E709A}">
      <dgm:prSet phldrT="[Text]" custT="1"/>
      <dgm:spPr>
        <a:xfrm>
          <a:off x="3131363" y="461259"/>
          <a:ext cx="1042180" cy="906038"/>
        </a:xfr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n-US" sz="10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Interferência do FMI</a:t>
          </a:r>
        </a:p>
      </dgm:t>
    </dgm:pt>
    <dgm:pt modelId="{0D47A167-53AC-4249-9B81-E9FF53A09617}" type="parTrans" cxnId="{E3E4A945-C415-4A45-B7A6-1384E55746C6}">
      <dgm:prSet/>
      <dgm:spPr/>
      <dgm:t>
        <a:bodyPr/>
        <a:lstStyle/>
        <a:p>
          <a:endParaRPr lang="en-US"/>
        </a:p>
      </dgm:t>
    </dgm:pt>
    <dgm:pt modelId="{D28437DB-9B3D-BB42-9DB0-B4A5CC3AF0E1}" type="sibTrans" cxnId="{E3E4A945-C415-4A45-B7A6-1384E55746C6}">
      <dgm:prSet/>
      <dgm:spPr/>
      <dgm:t>
        <a:bodyPr/>
        <a:lstStyle/>
        <a:p>
          <a:endParaRPr lang="en-US"/>
        </a:p>
      </dgm:t>
    </dgm:pt>
    <dgm:pt modelId="{6F5795CA-FCF7-3D49-92E8-4F066CD012F3}">
      <dgm:prSet phldrT="[Text]" custT="1"/>
      <dgm:spPr>
        <a:xfrm>
          <a:off x="3324291" y="1700246"/>
          <a:ext cx="1314636" cy="847366"/>
        </a:xfr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n-US" sz="10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Privilégios Legais, Políticos, Financeiros e Econômicos</a:t>
          </a:r>
        </a:p>
      </dgm:t>
    </dgm:pt>
    <dgm:pt modelId="{D32074AE-8981-D846-BE20-9A86BCE378CB}" type="parTrans" cxnId="{1EC7D450-F28F-844C-947B-C231073515C8}">
      <dgm:prSet/>
      <dgm:spPr/>
      <dgm:t>
        <a:bodyPr/>
        <a:lstStyle/>
        <a:p>
          <a:endParaRPr lang="en-US"/>
        </a:p>
      </dgm:t>
    </dgm:pt>
    <dgm:pt modelId="{C32EE8AA-1E3E-EC45-A170-141FE8D7DE35}" type="sibTrans" cxnId="{1EC7D450-F28F-844C-947B-C231073515C8}">
      <dgm:prSet/>
      <dgm:spPr/>
      <dgm:t>
        <a:bodyPr/>
        <a:lstStyle/>
        <a:p>
          <a:endParaRPr lang="en-US"/>
        </a:p>
      </dgm:t>
    </dgm:pt>
    <dgm:pt modelId="{738A3422-D32A-114F-8E34-8A2257CE464B}">
      <dgm:prSet phldrT="[Text]" custT="1"/>
      <dgm:spPr>
        <a:xfrm>
          <a:off x="1454714" y="2265426"/>
          <a:ext cx="1035404" cy="915272"/>
        </a:xfrm>
        <a:solidFill>
          <a:srgbClr val="F7964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n-US" sz="10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Influência do Poder Financeiro </a:t>
          </a:r>
        </a:p>
      </dgm:t>
    </dgm:pt>
    <dgm:pt modelId="{0994D024-3CCB-BA47-80DB-451363439951}" type="parTrans" cxnId="{4A517BE4-C95D-DC44-967E-C03C94EE7A1E}">
      <dgm:prSet/>
      <dgm:spPr/>
      <dgm:t>
        <a:bodyPr/>
        <a:lstStyle/>
        <a:p>
          <a:endParaRPr lang="en-US"/>
        </a:p>
      </dgm:t>
    </dgm:pt>
    <dgm:pt modelId="{D846E938-A38E-3B49-BF0E-9614AE17F3AC}" type="sibTrans" cxnId="{4A517BE4-C95D-DC44-967E-C03C94EE7A1E}">
      <dgm:prSet/>
      <dgm:spPr/>
      <dgm:t>
        <a:bodyPr/>
        <a:lstStyle/>
        <a:p>
          <a:endParaRPr lang="en-US"/>
        </a:p>
      </dgm:t>
    </dgm:pt>
    <dgm:pt modelId="{86D17B7E-E696-8941-8E58-7886025557FE}">
      <dgm:prSet phldrT="[Text]" custT="1"/>
      <dgm:spPr>
        <a:xfrm>
          <a:off x="2101814" y="-103488"/>
          <a:ext cx="1076193" cy="898813"/>
        </a:xfr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en-US" sz="10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Salvamento Bancário</a:t>
          </a:r>
        </a:p>
      </dgm:t>
    </dgm:pt>
    <dgm:pt modelId="{F2345D15-0A8A-884F-8066-05E2A55D3EF7}" type="parTrans" cxnId="{9FD33811-CF00-4241-BFA8-2214647983D2}">
      <dgm:prSet/>
      <dgm:spPr/>
      <dgm:t>
        <a:bodyPr/>
        <a:lstStyle/>
        <a:p>
          <a:endParaRPr lang="en-US"/>
        </a:p>
      </dgm:t>
    </dgm:pt>
    <dgm:pt modelId="{00F9EB27-3617-714D-BF1E-476277FE6591}" type="sibTrans" cxnId="{9FD33811-CF00-4241-BFA8-2214647983D2}">
      <dgm:prSet/>
      <dgm:spPr/>
      <dgm:t>
        <a:bodyPr/>
        <a:lstStyle/>
        <a:p>
          <a:endParaRPr lang="en-US"/>
        </a:p>
      </dgm:t>
    </dgm:pt>
    <dgm:pt modelId="{67399531-B4AD-494A-92F2-504158F3E707}">
      <dgm:prSet phldrT="[Text]" custT="1"/>
      <dgm:spPr>
        <a:xfrm>
          <a:off x="1403811" y="582709"/>
          <a:ext cx="1721710" cy="1722006"/>
        </a:xfrm>
        <a:solidFill>
          <a:srgbClr val="4F81B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r>
            <a:rPr lang="pt-BR" sz="1800" noProof="0" dirty="0" smtClean="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Sistema da Dívida</a:t>
          </a:r>
          <a:endParaRPr lang="pt-BR" sz="1800" noProof="0" dirty="0">
            <a:solidFill>
              <a:sysClr val="window" lastClr="FFFFFF"/>
            </a:solidFill>
            <a:latin typeface="Cambria"/>
            <a:ea typeface="+mn-ea"/>
            <a:cs typeface="+mn-cs"/>
          </a:endParaRPr>
        </a:p>
      </dgm:t>
    </dgm:pt>
    <dgm:pt modelId="{345BC62B-246C-6849-9929-177D18BF5EBF}" type="sibTrans" cxnId="{3F708B0D-1A69-9C40-BCD4-0BB24A0C1FB2}">
      <dgm:prSet/>
      <dgm:spPr/>
      <dgm:t>
        <a:bodyPr/>
        <a:lstStyle/>
        <a:p>
          <a:endParaRPr lang="en-US"/>
        </a:p>
      </dgm:t>
    </dgm:pt>
    <dgm:pt modelId="{E6DD8C2A-1363-3945-B76D-0B1AC5DD50DB}" type="parTrans" cxnId="{3F708B0D-1A69-9C40-BCD4-0BB24A0C1FB2}">
      <dgm:prSet/>
      <dgm:spPr/>
      <dgm:t>
        <a:bodyPr/>
        <a:lstStyle/>
        <a:p>
          <a:endParaRPr lang="en-US"/>
        </a:p>
      </dgm:t>
    </dgm:pt>
    <dgm:pt modelId="{12638A83-E4F5-674B-9467-240AA0C5FB0A}" type="pres">
      <dgm:prSet presAssocID="{91032682-16C8-8746-92ED-AF58BF7EB348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D68683C-D877-F146-989D-683FF92CCE28}" type="pres">
      <dgm:prSet presAssocID="{67399531-B4AD-494A-92F2-504158F3E707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58D9F01F-9E18-A346-A934-8987F4284017}" type="pres">
      <dgm:prSet presAssocID="{67399531-B4AD-494A-92F2-504158F3E707}" presName="Accent2" presStyleLbl="node1" presStyleIdx="0" presStyleCnt="19"/>
      <dgm:spPr>
        <a:xfrm>
          <a:off x="1933215" y="2176704"/>
          <a:ext cx="138796" cy="138782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FEF05A9F-2AAC-074D-BD7A-9196CC8F387E}" type="pres">
      <dgm:prSet presAssocID="{67399531-B4AD-494A-92F2-504158F3E707}" presName="Accent3" presStyleLbl="node1" presStyleIdx="1" presStyleCnt="19"/>
      <dgm:spPr>
        <a:xfrm>
          <a:off x="3236417" y="1281543"/>
          <a:ext cx="138796" cy="138782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3E2BC93E-E0ED-0A4C-904E-34FEB557D6B3}" type="pres">
      <dgm:prSet presAssocID="{67399531-B4AD-494A-92F2-504158F3E707}" presName="Accent4" presStyleLbl="node1" presStyleIdx="2" presStyleCnt="19"/>
      <dgm:spPr>
        <a:xfrm>
          <a:off x="2573161" y="2324410"/>
          <a:ext cx="191418" cy="191710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9AE0C5AB-F05E-C54F-946F-524451D97D6A}" type="pres">
      <dgm:prSet presAssocID="{67399531-B4AD-494A-92F2-504158F3E707}" presName="Accent5" presStyleLbl="node1" presStyleIdx="3" presStyleCnt="19"/>
      <dgm:spPr>
        <a:xfrm>
          <a:off x="1972064" y="776265"/>
          <a:ext cx="138796" cy="138782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9B818891-721B-E249-A46D-3F104437D69C}" type="pres">
      <dgm:prSet presAssocID="{67399531-B4AD-494A-92F2-504158F3E707}" presName="Accent6" presStyleLbl="node1" presStyleIdx="4" presStyleCnt="19"/>
      <dgm:spPr>
        <a:xfrm>
          <a:off x="1535191" y="1570493"/>
          <a:ext cx="138796" cy="138782"/>
        </a:xfrm>
        <a:prstGeom prst="ellipse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3B8012C6-BDB5-5E42-AD5B-3E946D617566}" type="pres">
      <dgm:prSet presAssocID="{96ED5622-202F-C947-BC45-A5FA037D119B}" presName="Child1" presStyleLbl="node1" presStyleIdx="5" presStyleCnt="19" custScaleX="167223" custScaleY="130283" custLinFactNeighborX="-16906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B4D3749-C5A6-1F42-BA2E-174FCD75366C}" type="pres">
      <dgm:prSet presAssocID="{96ED5622-202F-C947-BC45-A5FA037D119B}" presName="Accent7" presStyleCnt="0"/>
      <dgm:spPr/>
    </dgm:pt>
    <dgm:pt modelId="{307D2AE0-B61B-3F49-AF65-492CC44B7E00}" type="pres">
      <dgm:prSet presAssocID="{96ED5622-202F-C947-BC45-A5FA037D119B}" presName="AccentHold1" presStyleLbl="node1" presStyleIdx="6" presStyleCnt="19"/>
      <dgm:spPr>
        <a:xfrm>
          <a:off x="2192796" y="782420"/>
          <a:ext cx="191418" cy="191710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6B05C13D-FEEA-C64C-B5AB-429A48D8019E}" type="pres">
      <dgm:prSet presAssocID="{96ED5622-202F-C947-BC45-A5FA037D119B}" presName="Accent8" presStyleCnt="0"/>
      <dgm:spPr/>
    </dgm:pt>
    <dgm:pt modelId="{B46D02DE-DFD9-264A-9122-1B111364DA6D}" type="pres">
      <dgm:prSet presAssocID="{96ED5622-202F-C947-BC45-A5FA037D119B}" presName="AccentHold2" presStyleLbl="node1" presStyleIdx="7" presStyleCnt="19"/>
      <dgm:spPr>
        <a:xfrm>
          <a:off x="931621" y="1798514"/>
          <a:ext cx="346107" cy="346186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5C929E12-B5A9-524E-8637-7BDE97CEB999}" type="pres">
      <dgm:prSet presAssocID="{20780591-29E4-CF48-87F7-3F6B004E709A}" presName="Child2" presStyleLbl="node1" presStyleIdx="8" presStyleCnt="19" custScaleX="148886" custScaleY="129422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A458321B-FFC0-BD4F-9287-F448D405C256}" type="pres">
      <dgm:prSet presAssocID="{20780591-29E4-CF48-87F7-3F6B004E709A}" presName="Accent9" presStyleCnt="0"/>
      <dgm:spPr/>
    </dgm:pt>
    <dgm:pt modelId="{CBAE351A-2575-EB4E-BDFE-AC8C89AB19F6}" type="pres">
      <dgm:prSet presAssocID="{20780591-29E4-CF48-87F7-3F6B004E709A}" presName="AccentHold1" presStyleLbl="node1" presStyleIdx="9" presStyleCnt="19"/>
      <dgm:spPr>
        <a:xfrm>
          <a:off x="2989904" y="1047368"/>
          <a:ext cx="191418" cy="191710"/>
        </a:xfrm>
        <a:prstGeom prst="ellipse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A5B4C08C-AA14-F94A-9115-1C7612570EC3}" type="pres">
      <dgm:prSet presAssocID="{20780591-29E4-CF48-87F7-3F6B004E709A}" presName="Accent10" presStyleCnt="0"/>
      <dgm:spPr/>
    </dgm:pt>
    <dgm:pt modelId="{E87B16E0-7609-B741-ADEC-7ED3166C467B}" type="pres">
      <dgm:prSet presAssocID="{20780591-29E4-CF48-87F7-3F6B004E709A}" presName="AccentHold2" presStyleLbl="node1" presStyleIdx="10" presStyleCnt="19"/>
      <dgm:spPr>
        <a:xfrm>
          <a:off x="799888" y="2210553"/>
          <a:ext cx="138796" cy="138782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04321634-7EAA-C442-9E3C-6235F031E2D1}" type="pres">
      <dgm:prSet presAssocID="{20780591-29E4-CF48-87F7-3F6B004E709A}" presName="Accent11" presStyleCnt="0"/>
      <dgm:spPr/>
    </dgm:pt>
    <dgm:pt modelId="{A27AE5E0-C77F-1548-B6AC-19A721F18551}" type="pres">
      <dgm:prSet presAssocID="{20780591-29E4-CF48-87F7-3F6B004E709A}" presName="AccentHold3" presStyleLbl="node1" presStyleIdx="11" presStyleCnt="19"/>
      <dgm:spPr>
        <a:xfrm>
          <a:off x="2182907" y="2012996"/>
          <a:ext cx="138796" cy="138782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2C4EA2EF-7032-994A-8CDA-D08E93AE0AB3}" type="pres">
      <dgm:prSet presAssocID="{6F5795CA-FCF7-3D49-92E8-4F066CD012F3}" presName="Child3" presStyleLbl="node1" presStyleIdx="12" presStyleCnt="19" custScaleX="187809" custScaleY="121041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20931715-7EAE-D343-813D-4E75C341ED7C}" type="pres">
      <dgm:prSet presAssocID="{6F5795CA-FCF7-3D49-92E8-4F066CD012F3}" presName="Accent12" presStyleCnt="0"/>
      <dgm:spPr/>
    </dgm:pt>
    <dgm:pt modelId="{233E81BF-6756-1A46-9ADA-2C3EBEC9678C}" type="pres">
      <dgm:prSet presAssocID="{6F5795CA-FCF7-3D49-92E8-4F066CD012F3}" presName="AccentHold1" presStyleLbl="node1" presStyleIdx="13" presStyleCnt="19"/>
      <dgm:spPr>
        <a:xfrm>
          <a:off x="3434193" y="1749587"/>
          <a:ext cx="138796" cy="138782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EAA19F38-080A-2445-9C24-BF5FCF5EAE4A}" type="pres">
      <dgm:prSet presAssocID="{738A3422-D32A-114F-8E34-8A2257CE464B}" presName="Child4" presStyleLbl="node1" presStyleIdx="14" presStyleCnt="19" custScaleX="147918" custScaleY="130741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4E3A32DE-4BB9-3148-B3A6-B205618EB141}" type="pres">
      <dgm:prSet presAssocID="{738A3422-D32A-114F-8E34-8A2257CE464B}" presName="Accent13" presStyleCnt="0"/>
      <dgm:spPr/>
    </dgm:pt>
    <dgm:pt modelId="{3B2A56C1-B96B-2340-9B03-CA89F8A21E79}" type="pres">
      <dgm:prSet presAssocID="{738A3422-D32A-114F-8E34-8A2257CE464B}" presName="AccentHold1" presStyleLbl="node1" presStyleIdx="15" presStyleCnt="19"/>
      <dgm:spPr>
        <a:xfrm>
          <a:off x="2247537" y="2349335"/>
          <a:ext cx="138796" cy="138782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C1B0984E-E3E0-C943-AF18-A37F5C5D8942}" type="pres">
      <dgm:prSet presAssocID="{86D17B7E-E696-8941-8E58-7886025557FE}" presName="Child5" presStyleLbl="node1" presStyleIdx="16" presStyleCnt="19" custScaleX="153745" custScaleY="128390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9EAD5373-AAF2-584E-A784-9920C80F048E}" type="pres">
      <dgm:prSet presAssocID="{86D17B7E-E696-8941-8E58-7886025557FE}" presName="Accent15" presStyleCnt="0"/>
      <dgm:spPr/>
    </dgm:pt>
    <dgm:pt modelId="{6F43751C-A657-5641-8282-9805A3E00C8B}" type="pres">
      <dgm:prSet presAssocID="{86D17B7E-E696-8941-8E58-7886025557FE}" presName="AccentHold2" presStyleLbl="node1" presStyleIdx="17" presStyleCnt="19"/>
      <dgm:spPr>
        <a:xfrm>
          <a:off x="1426767" y="754725"/>
          <a:ext cx="138796" cy="138782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  <dgm:pt modelId="{D9700332-47BC-454C-8230-0816D8CE441B}" type="pres">
      <dgm:prSet presAssocID="{86D17B7E-E696-8941-8E58-7886025557FE}" presName="Accent16" presStyleCnt="0"/>
      <dgm:spPr/>
    </dgm:pt>
    <dgm:pt modelId="{86BA5D87-5D53-8E4A-A093-EA2F4CD7FEE5}" type="pres">
      <dgm:prSet presAssocID="{86D17B7E-E696-8941-8E58-7886025557FE}" presName="AccentHold3" presStyleLbl="node1" presStyleIdx="18" presStyleCnt="19"/>
      <dgm:spPr>
        <a:xfrm>
          <a:off x="3042879" y="168209"/>
          <a:ext cx="138796" cy="138782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gm:spPr>
      <dgm:t>
        <a:bodyPr/>
        <a:lstStyle/>
        <a:p>
          <a:endParaRPr lang="en-US"/>
        </a:p>
      </dgm:t>
    </dgm:pt>
  </dgm:ptLst>
  <dgm:cxnLst>
    <dgm:cxn modelId="{1EC7D450-F28F-844C-947B-C231073515C8}" srcId="{67399531-B4AD-494A-92F2-504158F3E707}" destId="{6F5795CA-FCF7-3D49-92E8-4F066CD012F3}" srcOrd="2" destOrd="0" parTransId="{D32074AE-8981-D846-BE20-9A86BCE378CB}" sibTransId="{C32EE8AA-1E3E-EC45-A170-141FE8D7DE35}"/>
    <dgm:cxn modelId="{E3E4A945-C415-4A45-B7A6-1384E55746C6}" srcId="{67399531-B4AD-494A-92F2-504158F3E707}" destId="{20780591-29E4-CF48-87F7-3F6B004E709A}" srcOrd="1" destOrd="0" parTransId="{0D47A167-53AC-4249-9B81-E9FF53A09617}" sibTransId="{D28437DB-9B3D-BB42-9DB0-B4A5CC3AF0E1}"/>
    <dgm:cxn modelId="{2F7FAA18-7224-5848-BBC4-CC0C6A64007A}" type="presOf" srcId="{91032682-16C8-8746-92ED-AF58BF7EB348}" destId="{12638A83-E4F5-674B-9467-240AA0C5FB0A}" srcOrd="0" destOrd="0" presId="urn:microsoft.com/office/officeart/2009/3/layout/CircleRelationship"/>
    <dgm:cxn modelId="{3F708B0D-1A69-9C40-BCD4-0BB24A0C1FB2}" srcId="{91032682-16C8-8746-92ED-AF58BF7EB348}" destId="{67399531-B4AD-494A-92F2-504158F3E707}" srcOrd="0" destOrd="0" parTransId="{E6DD8C2A-1363-3945-B76D-0B1AC5DD50DB}" sibTransId="{345BC62B-246C-6849-9929-177D18BF5EBF}"/>
    <dgm:cxn modelId="{2A93A111-3F07-5843-9EBC-AEAE2330F88E}" type="presOf" srcId="{6F5795CA-FCF7-3D49-92E8-4F066CD012F3}" destId="{2C4EA2EF-7032-994A-8CDA-D08E93AE0AB3}" srcOrd="0" destOrd="0" presId="urn:microsoft.com/office/officeart/2009/3/layout/CircleRelationship"/>
    <dgm:cxn modelId="{0626CD73-F369-864B-A820-E80DE6A9A7C9}" type="presOf" srcId="{20780591-29E4-CF48-87F7-3F6B004E709A}" destId="{5C929E12-B5A9-524E-8637-7BDE97CEB999}" srcOrd="0" destOrd="0" presId="urn:microsoft.com/office/officeart/2009/3/layout/CircleRelationship"/>
    <dgm:cxn modelId="{F6A3991C-EEBF-B647-96C3-32D346951B9A}" type="presOf" srcId="{738A3422-D32A-114F-8E34-8A2257CE464B}" destId="{EAA19F38-080A-2445-9C24-BF5FCF5EAE4A}" srcOrd="0" destOrd="0" presId="urn:microsoft.com/office/officeart/2009/3/layout/CircleRelationship"/>
    <dgm:cxn modelId="{9A839FE2-6517-0B44-B3C2-D8CF532F473C}" type="presOf" srcId="{86D17B7E-E696-8941-8E58-7886025557FE}" destId="{C1B0984E-E3E0-C943-AF18-A37F5C5D8942}" srcOrd="0" destOrd="0" presId="urn:microsoft.com/office/officeart/2009/3/layout/CircleRelationship"/>
    <dgm:cxn modelId="{4A517BE4-C95D-DC44-967E-C03C94EE7A1E}" srcId="{67399531-B4AD-494A-92F2-504158F3E707}" destId="{738A3422-D32A-114F-8E34-8A2257CE464B}" srcOrd="3" destOrd="0" parTransId="{0994D024-3CCB-BA47-80DB-451363439951}" sibTransId="{D846E938-A38E-3B49-BF0E-9614AE17F3AC}"/>
    <dgm:cxn modelId="{9FD33811-CF00-4241-BFA8-2214647983D2}" srcId="{67399531-B4AD-494A-92F2-504158F3E707}" destId="{86D17B7E-E696-8941-8E58-7886025557FE}" srcOrd="4" destOrd="0" parTransId="{F2345D15-0A8A-884F-8066-05E2A55D3EF7}" sibTransId="{00F9EB27-3617-714D-BF1E-476277FE6591}"/>
    <dgm:cxn modelId="{F059A85B-C569-7E4F-897B-B077F4F4470B}" srcId="{67399531-B4AD-494A-92F2-504158F3E707}" destId="{96ED5622-202F-C947-BC45-A5FA037D119B}" srcOrd="0" destOrd="0" parTransId="{E230E4B1-C9C5-ED4E-B84D-26A8BAEADC6C}" sibTransId="{E4F4EB83-3590-8248-B329-387F9D96E311}"/>
    <dgm:cxn modelId="{1C05CBA0-385D-CA43-9CD7-B8FFADDF606E}" type="presOf" srcId="{96ED5622-202F-C947-BC45-A5FA037D119B}" destId="{3B8012C6-BDB5-5E42-AD5B-3E946D617566}" srcOrd="0" destOrd="0" presId="urn:microsoft.com/office/officeart/2009/3/layout/CircleRelationship"/>
    <dgm:cxn modelId="{A0A93AF4-3846-8D4B-AA3B-A7692C84468D}" type="presOf" srcId="{67399531-B4AD-494A-92F2-504158F3E707}" destId="{CD68683C-D877-F146-989D-683FF92CCE28}" srcOrd="0" destOrd="0" presId="urn:microsoft.com/office/officeart/2009/3/layout/CircleRelationship"/>
    <dgm:cxn modelId="{3B105C2C-03E1-AC46-97CE-583E53ADEA42}" type="presParOf" srcId="{12638A83-E4F5-674B-9467-240AA0C5FB0A}" destId="{CD68683C-D877-F146-989D-683FF92CCE28}" srcOrd="0" destOrd="0" presId="urn:microsoft.com/office/officeart/2009/3/layout/CircleRelationship"/>
    <dgm:cxn modelId="{C7DD6469-BC37-E64E-9A1B-3C5678B6A34E}" type="presParOf" srcId="{12638A83-E4F5-674B-9467-240AA0C5FB0A}" destId="{58D9F01F-9E18-A346-A934-8987F4284017}" srcOrd="1" destOrd="0" presId="urn:microsoft.com/office/officeart/2009/3/layout/CircleRelationship"/>
    <dgm:cxn modelId="{A22C946D-1BF3-1749-9110-DE8C73C03B24}" type="presParOf" srcId="{12638A83-E4F5-674B-9467-240AA0C5FB0A}" destId="{FEF05A9F-2AAC-074D-BD7A-9196CC8F387E}" srcOrd="2" destOrd="0" presId="urn:microsoft.com/office/officeart/2009/3/layout/CircleRelationship"/>
    <dgm:cxn modelId="{5E0BB10E-6BF6-F24E-93B6-0640A24CA0B9}" type="presParOf" srcId="{12638A83-E4F5-674B-9467-240AA0C5FB0A}" destId="{3E2BC93E-E0ED-0A4C-904E-34FEB557D6B3}" srcOrd="3" destOrd="0" presId="urn:microsoft.com/office/officeart/2009/3/layout/CircleRelationship"/>
    <dgm:cxn modelId="{4C252193-17AE-A447-BCE6-9E4298FA383F}" type="presParOf" srcId="{12638A83-E4F5-674B-9467-240AA0C5FB0A}" destId="{9AE0C5AB-F05E-C54F-946F-524451D97D6A}" srcOrd="4" destOrd="0" presId="urn:microsoft.com/office/officeart/2009/3/layout/CircleRelationship"/>
    <dgm:cxn modelId="{737EF7AC-422F-D34E-8BD8-5ADE7453F115}" type="presParOf" srcId="{12638A83-E4F5-674B-9467-240AA0C5FB0A}" destId="{9B818891-721B-E249-A46D-3F104437D69C}" srcOrd="5" destOrd="0" presId="urn:microsoft.com/office/officeart/2009/3/layout/CircleRelationship"/>
    <dgm:cxn modelId="{9738E0F1-BD96-B24A-A34C-A24D8EEBA688}" type="presParOf" srcId="{12638A83-E4F5-674B-9467-240AA0C5FB0A}" destId="{3B8012C6-BDB5-5E42-AD5B-3E946D617566}" srcOrd="6" destOrd="0" presId="urn:microsoft.com/office/officeart/2009/3/layout/CircleRelationship"/>
    <dgm:cxn modelId="{6AD94507-402D-2A42-8C50-668448E2DB59}" type="presParOf" srcId="{12638A83-E4F5-674B-9467-240AA0C5FB0A}" destId="{BB4D3749-C5A6-1F42-BA2E-174FCD75366C}" srcOrd="7" destOrd="0" presId="urn:microsoft.com/office/officeart/2009/3/layout/CircleRelationship"/>
    <dgm:cxn modelId="{5F80C023-1E0F-5644-A04E-81F3F5AD59F3}" type="presParOf" srcId="{BB4D3749-C5A6-1F42-BA2E-174FCD75366C}" destId="{307D2AE0-B61B-3F49-AF65-492CC44B7E00}" srcOrd="0" destOrd="0" presId="urn:microsoft.com/office/officeart/2009/3/layout/CircleRelationship"/>
    <dgm:cxn modelId="{D67C5559-7612-B149-B086-7EBCD9CEA8F9}" type="presParOf" srcId="{12638A83-E4F5-674B-9467-240AA0C5FB0A}" destId="{6B05C13D-FEEA-C64C-B5AB-429A48D8019E}" srcOrd="8" destOrd="0" presId="urn:microsoft.com/office/officeart/2009/3/layout/CircleRelationship"/>
    <dgm:cxn modelId="{9D1BDEE5-69ED-4242-99F1-6E9A66E98433}" type="presParOf" srcId="{6B05C13D-FEEA-C64C-B5AB-429A48D8019E}" destId="{B46D02DE-DFD9-264A-9122-1B111364DA6D}" srcOrd="0" destOrd="0" presId="urn:microsoft.com/office/officeart/2009/3/layout/CircleRelationship"/>
    <dgm:cxn modelId="{D8D44FB8-A2E1-7447-A9AF-6BA263689DE0}" type="presParOf" srcId="{12638A83-E4F5-674B-9467-240AA0C5FB0A}" destId="{5C929E12-B5A9-524E-8637-7BDE97CEB999}" srcOrd="9" destOrd="0" presId="urn:microsoft.com/office/officeart/2009/3/layout/CircleRelationship"/>
    <dgm:cxn modelId="{6C64F47E-87B6-4444-87E3-F4E2A58DE2B8}" type="presParOf" srcId="{12638A83-E4F5-674B-9467-240AA0C5FB0A}" destId="{A458321B-FFC0-BD4F-9287-F448D405C256}" srcOrd="10" destOrd="0" presId="urn:microsoft.com/office/officeart/2009/3/layout/CircleRelationship"/>
    <dgm:cxn modelId="{7471401D-5EAA-4E44-AEEA-DAAF6DC65370}" type="presParOf" srcId="{A458321B-FFC0-BD4F-9287-F448D405C256}" destId="{CBAE351A-2575-EB4E-BDFE-AC8C89AB19F6}" srcOrd="0" destOrd="0" presId="urn:microsoft.com/office/officeart/2009/3/layout/CircleRelationship"/>
    <dgm:cxn modelId="{AD5EB53D-45FC-E04F-9735-33D09E18DA6E}" type="presParOf" srcId="{12638A83-E4F5-674B-9467-240AA0C5FB0A}" destId="{A5B4C08C-AA14-F94A-9115-1C7612570EC3}" srcOrd="11" destOrd="0" presId="urn:microsoft.com/office/officeart/2009/3/layout/CircleRelationship"/>
    <dgm:cxn modelId="{D601459C-66A8-D841-BDD9-1AC1CBFD9A9F}" type="presParOf" srcId="{A5B4C08C-AA14-F94A-9115-1C7612570EC3}" destId="{E87B16E0-7609-B741-ADEC-7ED3166C467B}" srcOrd="0" destOrd="0" presId="urn:microsoft.com/office/officeart/2009/3/layout/CircleRelationship"/>
    <dgm:cxn modelId="{37C7D83D-BA2F-CC49-9BB8-E900687D221D}" type="presParOf" srcId="{12638A83-E4F5-674B-9467-240AA0C5FB0A}" destId="{04321634-7EAA-C442-9E3C-6235F031E2D1}" srcOrd="12" destOrd="0" presId="urn:microsoft.com/office/officeart/2009/3/layout/CircleRelationship"/>
    <dgm:cxn modelId="{8D9043B8-ED62-D54F-8C1A-CBAA335FE635}" type="presParOf" srcId="{04321634-7EAA-C442-9E3C-6235F031E2D1}" destId="{A27AE5E0-C77F-1548-B6AC-19A721F18551}" srcOrd="0" destOrd="0" presId="urn:microsoft.com/office/officeart/2009/3/layout/CircleRelationship"/>
    <dgm:cxn modelId="{E7B4B0B7-6E76-524C-BB9A-D70E8D0559B8}" type="presParOf" srcId="{12638A83-E4F5-674B-9467-240AA0C5FB0A}" destId="{2C4EA2EF-7032-994A-8CDA-D08E93AE0AB3}" srcOrd="13" destOrd="0" presId="urn:microsoft.com/office/officeart/2009/3/layout/CircleRelationship"/>
    <dgm:cxn modelId="{64B2BD18-84D0-DE42-BFC2-6B945F552C08}" type="presParOf" srcId="{12638A83-E4F5-674B-9467-240AA0C5FB0A}" destId="{20931715-7EAE-D343-813D-4E75C341ED7C}" srcOrd="14" destOrd="0" presId="urn:microsoft.com/office/officeart/2009/3/layout/CircleRelationship"/>
    <dgm:cxn modelId="{526CC936-E5ED-F84C-BC55-88EE4DCA3358}" type="presParOf" srcId="{20931715-7EAE-D343-813D-4E75C341ED7C}" destId="{233E81BF-6756-1A46-9ADA-2C3EBEC9678C}" srcOrd="0" destOrd="0" presId="urn:microsoft.com/office/officeart/2009/3/layout/CircleRelationship"/>
    <dgm:cxn modelId="{DE27E7EB-049F-9B40-B30E-9919C671E1EC}" type="presParOf" srcId="{12638A83-E4F5-674B-9467-240AA0C5FB0A}" destId="{EAA19F38-080A-2445-9C24-BF5FCF5EAE4A}" srcOrd="15" destOrd="0" presId="urn:microsoft.com/office/officeart/2009/3/layout/CircleRelationship"/>
    <dgm:cxn modelId="{99BE3FD7-9784-F440-8783-005BE6BEAB9E}" type="presParOf" srcId="{12638A83-E4F5-674B-9467-240AA0C5FB0A}" destId="{4E3A32DE-4BB9-3148-B3A6-B205618EB141}" srcOrd="16" destOrd="0" presId="urn:microsoft.com/office/officeart/2009/3/layout/CircleRelationship"/>
    <dgm:cxn modelId="{D671DD01-FF2E-5E45-A5F5-6A6A9B0998B6}" type="presParOf" srcId="{4E3A32DE-4BB9-3148-B3A6-B205618EB141}" destId="{3B2A56C1-B96B-2340-9B03-CA89F8A21E79}" srcOrd="0" destOrd="0" presId="urn:microsoft.com/office/officeart/2009/3/layout/CircleRelationship"/>
    <dgm:cxn modelId="{023CF407-5015-1346-A46E-BD972D648D22}" type="presParOf" srcId="{12638A83-E4F5-674B-9467-240AA0C5FB0A}" destId="{C1B0984E-E3E0-C943-AF18-A37F5C5D8942}" srcOrd="17" destOrd="0" presId="urn:microsoft.com/office/officeart/2009/3/layout/CircleRelationship"/>
    <dgm:cxn modelId="{DF021DDE-81A3-C040-9043-8B1EB76AF413}" type="presParOf" srcId="{12638A83-E4F5-674B-9467-240AA0C5FB0A}" destId="{9EAD5373-AAF2-584E-A784-9920C80F048E}" srcOrd="18" destOrd="0" presId="urn:microsoft.com/office/officeart/2009/3/layout/CircleRelationship"/>
    <dgm:cxn modelId="{6D2C86ED-C4B0-FC46-BFBF-B71A4DEF2777}" type="presParOf" srcId="{9EAD5373-AAF2-584E-A784-9920C80F048E}" destId="{6F43751C-A657-5641-8282-9805A3E00C8B}" srcOrd="0" destOrd="0" presId="urn:microsoft.com/office/officeart/2009/3/layout/CircleRelationship"/>
    <dgm:cxn modelId="{4C28D004-D880-D04B-B873-057DD4DC3641}" type="presParOf" srcId="{12638A83-E4F5-674B-9467-240AA0C5FB0A}" destId="{D9700332-47BC-454C-8230-0816D8CE441B}" srcOrd="19" destOrd="0" presId="urn:microsoft.com/office/officeart/2009/3/layout/CircleRelationship"/>
    <dgm:cxn modelId="{15C27C2B-02C1-2B4B-842E-93D8633EFF4D}" type="presParOf" srcId="{D9700332-47BC-454C-8230-0816D8CE441B}" destId="{86BA5D87-5D53-8E4A-A093-EA2F4CD7FEE5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800F2-7BC6-BC46-945E-7E1040802E18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A2E16D-C918-0F4C-88CB-FA523F2DD2D8}">
      <dgm:prSet phldrT="[Text]" custT="1"/>
      <dgm:spPr/>
      <dgm:t>
        <a:bodyPr/>
        <a:lstStyle/>
        <a:p>
          <a:endParaRPr lang="en-US" sz="1300" dirty="0"/>
        </a:p>
      </dgm:t>
    </dgm:pt>
    <dgm:pt modelId="{A32733C7-E7D4-8D42-998F-F374F599FE7A}" type="parTrans" cxnId="{7814E531-28EB-5C4F-9E63-90FC97C12A05}">
      <dgm:prSet/>
      <dgm:spPr/>
      <dgm:t>
        <a:bodyPr/>
        <a:lstStyle/>
        <a:p>
          <a:endParaRPr lang="en-US"/>
        </a:p>
      </dgm:t>
    </dgm:pt>
    <dgm:pt modelId="{452DE497-7032-8547-911B-AFC0F9F1AB0D}" type="sibTrans" cxnId="{7814E531-28EB-5C4F-9E63-90FC97C12A05}">
      <dgm:prSet/>
      <dgm:spPr/>
      <dgm:t>
        <a:bodyPr/>
        <a:lstStyle/>
        <a:p>
          <a:endParaRPr lang="en-US"/>
        </a:p>
      </dgm:t>
    </dgm:pt>
    <dgm:pt modelId="{F66565FF-5E8C-AE48-AA2D-82358397E88D}">
      <dgm:prSet phldrT="[Text]"/>
      <dgm:spPr/>
      <dgm:t>
        <a:bodyPr/>
        <a:lstStyle/>
        <a:p>
          <a:r>
            <a:rPr lang="en-US" dirty="0" err="1" smtClean="0"/>
            <a:t>Debêntures</a:t>
          </a:r>
          <a:r>
            <a:rPr lang="en-US" dirty="0" smtClean="0"/>
            <a:t> (</a:t>
          </a:r>
          <a:r>
            <a:rPr lang="en-US" dirty="0" err="1" smtClean="0"/>
            <a:t>prazo</a:t>
          </a:r>
          <a:r>
            <a:rPr lang="en-US" dirty="0" smtClean="0"/>
            <a:t>: 7 </a:t>
          </a:r>
          <a:r>
            <a:rPr lang="en-US" dirty="0" err="1" smtClean="0"/>
            <a:t>anos</a:t>
          </a:r>
          <a:r>
            <a:rPr lang="en-US" dirty="0" smtClean="0"/>
            <a:t>)……..100.000</a:t>
          </a:r>
          <a:endParaRPr lang="en-US" dirty="0"/>
        </a:p>
      </dgm:t>
    </dgm:pt>
    <dgm:pt modelId="{A52DF1BC-5386-2F45-AAB4-0DA8A6BF34F0}" type="parTrans" cxnId="{D40BB523-1656-644C-9469-D3E026108B3C}">
      <dgm:prSet/>
      <dgm:spPr/>
      <dgm:t>
        <a:bodyPr/>
        <a:lstStyle/>
        <a:p>
          <a:endParaRPr lang="en-US"/>
        </a:p>
      </dgm:t>
    </dgm:pt>
    <dgm:pt modelId="{82A74E73-578B-8F45-8D12-570BBB72F753}" type="sibTrans" cxnId="{D40BB523-1656-644C-9469-D3E026108B3C}">
      <dgm:prSet/>
      <dgm:spPr/>
      <dgm:t>
        <a:bodyPr/>
        <a:lstStyle/>
        <a:p>
          <a:endParaRPr lang="en-US"/>
        </a:p>
      </dgm:t>
    </dgm:pt>
    <dgm:pt modelId="{A15F3A08-6E35-A741-9B9C-756CEE6C1C7E}">
      <dgm:prSet phldrT="[Text]"/>
      <dgm:spPr/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DF76F3CF-2732-524E-8D3D-DDFEEF9579B4}" type="parTrans" cxnId="{D52C3E08-2E3F-3848-A17D-61B37236C733}">
      <dgm:prSet/>
      <dgm:spPr/>
      <dgm:t>
        <a:bodyPr/>
        <a:lstStyle/>
        <a:p>
          <a:endParaRPr lang="en-US"/>
        </a:p>
      </dgm:t>
    </dgm:pt>
    <dgm:pt modelId="{019C9C14-6938-D04A-8125-66780DE4AC26}" type="sibTrans" cxnId="{D52C3E08-2E3F-3848-A17D-61B37236C733}">
      <dgm:prSet/>
      <dgm:spPr/>
      <dgm:t>
        <a:bodyPr/>
        <a:lstStyle/>
        <a:p>
          <a:endParaRPr lang="en-US"/>
        </a:p>
      </dgm:t>
    </dgm:pt>
    <dgm:pt modelId="{C1AB0A6F-5851-D647-A9D1-0CA39E76AFDA}">
      <dgm:prSet phldrT="[Text]"/>
      <dgm:spPr/>
      <dgm:t>
        <a:bodyPr/>
        <a:lstStyle/>
        <a:p>
          <a:r>
            <a:rPr lang="en-US" dirty="0" err="1" smtClean="0"/>
            <a:t>Deságio</a:t>
          </a:r>
          <a:r>
            <a:rPr lang="en-US" dirty="0" smtClean="0"/>
            <a:t> (</a:t>
          </a:r>
          <a:r>
            <a:rPr lang="en-US" dirty="0" err="1" smtClean="0"/>
            <a:t>até</a:t>
          </a:r>
          <a:r>
            <a:rPr lang="en-US" dirty="0" smtClean="0"/>
            <a:t> 50%)		50.000</a:t>
          </a:r>
          <a:endParaRPr lang="en-US" dirty="0"/>
        </a:p>
      </dgm:t>
    </dgm:pt>
    <dgm:pt modelId="{23A4B9FD-359C-8D4D-B94C-4124F5EEC40C}" type="parTrans" cxnId="{A6FA907A-8DEA-8748-92C6-4BD7828EC920}">
      <dgm:prSet/>
      <dgm:spPr/>
      <dgm:t>
        <a:bodyPr/>
        <a:lstStyle/>
        <a:p>
          <a:endParaRPr lang="en-US"/>
        </a:p>
      </dgm:t>
    </dgm:pt>
    <dgm:pt modelId="{C1C19B21-2645-DD42-87D4-64C33C8FFDDF}" type="sibTrans" cxnId="{A6FA907A-8DEA-8748-92C6-4BD7828EC920}">
      <dgm:prSet/>
      <dgm:spPr/>
      <dgm:t>
        <a:bodyPr/>
        <a:lstStyle/>
        <a:p>
          <a:endParaRPr lang="en-US"/>
        </a:p>
      </dgm:t>
    </dgm:pt>
    <dgm:pt modelId="{7A6635FD-AA45-FE4A-9333-E8159BE2DB5A}">
      <dgm:prSet phldrT="[Text]"/>
      <dgm:spPr/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7462BEFE-7A86-D143-8FC3-2C9FAEDBA808}" type="parTrans" cxnId="{8A2F95AF-856B-8046-BB39-A17857FFEF09}">
      <dgm:prSet/>
      <dgm:spPr/>
      <dgm:t>
        <a:bodyPr/>
        <a:lstStyle/>
        <a:p>
          <a:endParaRPr lang="en-US"/>
        </a:p>
      </dgm:t>
    </dgm:pt>
    <dgm:pt modelId="{B0ACC0FC-C4FA-0341-9126-E434F7122E97}" type="sibTrans" cxnId="{8A2F95AF-856B-8046-BB39-A17857FFEF09}">
      <dgm:prSet/>
      <dgm:spPr/>
      <dgm:t>
        <a:bodyPr/>
        <a:lstStyle/>
        <a:p>
          <a:endParaRPr lang="en-US"/>
        </a:p>
      </dgm:t>
    </dgm:pt>
    <dgm:pt modelId="{03A4F77A-9AE4-5F46-92ED-EF4B7BC5C0C7}">
      <dgm:prSet phldrT="[Text]"/>
      <dgm:spPr/>
      <dgm:t>
        <a:bodyPr/>
        <a:lstStyle/>
        <a:p>
          <a:r>
            <a:rPr lang="en-US" dirty="0" err="1" smtClean="0"/>
            <a:t>Juros</a:t>
          </a:r>
          <a:r>
            <a:rPr lang="en-US" dirty="0" smtClean="0"/>
            <a:t> </a:t>
          </a:r>
          <a:r>
            <a:rPr lang="en-US" dirty="0" err="1" smtClean="0"/>
            <a:t>anuais</a:t>
          </a:r>
          <a:r>
            <a:rPr lang="en-US" dirty="0" smtClean="0"/>
            <a:t>			23.000 x 7</a:t>
          </a:r>
          <a:endParaRPr lang="en-US" dirty="0"/>
        </a:p>
      </dgm:t>
    </dgm:pt>
    <dgm:pt modelId="{828E3E42-7F19-8245-AB0B-1DD10F43B6B2}" type="parTrans" cxnId="{0591A906-3759-3B46-8DD7-90A376444243}">
      <dgm:prSet/>
      <dgm:spPr/>
      <dgm:t>
        <a:bodyPr/>
        <a:lstStyle/>
        <a:p>
          <a:endParaRPr lang="en-US"/>
        </a:p>
      </dgm:t>
    </dgm:pt>
    <dgm:pt modelId="{9F035C1B-AB87-D547-96CC-D247FEDB8C8A}" type="sibTrans" cxnId="{0591A906-3759-3B46-8DD7-90A376444243}">
      <dgm:prSet/>
      <dgm:spPr/>
      <dgm:t>
        <a:bodyPr/>
        <a:lstStyle/>
        <a:p>
          <a:endParaRPr lang="en-US"/>
        </a:p>
      </dgm:t>
    </dgm:pt>
    <dgm:pt modelId="{694F6DDA-D5B2-294C-9C93-BDFE4C7615E8}">
      <dgm:prSet/>
      <dgm:spPr/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D7B98EF1-F57F-4348-90A4-ABBA3C056E95}" type="parTrans" cxnId="{53B1A53A-FD05-D34D-9A0A-9C8B86E8CAEF}">
      <dgm:prSet/>
      <dgm:spPr/>
      <dgm:t>
        <a:bodyPr/>
        <a:lstStyle/>
        <a:p>
          <a:endParaRPr lang="en-US"/>
        </a:p>
      </dgm:t>
    </dgm:pt>
    <dgm:pt modelId="{CDCC1C40-CA0B-274E-9A79-00AD5A78FFD7}" type="sibTrans" cxnId="{53B1A53A-FD05-D34D-9A0A-9C8B86E8CAEF}">
      <dgm:prSet/>
      <dgm:spPr/>
      <dgm:t>
        <a:bodyPr/>
        <a:lstStyle/>
        <a:p>
          <a:endParaRPr lang="en-US"/>
        </a:p>
      </dgm:t>
    </dgm:pt>
    <dgm:pt modelId="{6B491C2E-0039-7F49-83DA-4D9F26FDAAA5}">
      <dgm:prSet/>
      <dgm:spPr/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D6B026D9-8898-4141-8B2E-C1B47EFA26FF}" type="parTrans" cxnId="{FAE478DE-2330-ED4C-B01E-7232115A32A7}">
      <dgm:prSet/>
      <dgm:spPr/>
      <dgm:t>
        <a:bodyPr/>
        <a:lstStyle/>
        <a:p>
          <a:endParaRPr lang="en-US"/>
        </a:p>
      </dgm:t>
    </dgm:pt>
    <dgm:pt modelId="{3691282F-2F43-D34C-9A5B-967020C306CE}" type="sibTrans" cxnId="{FAE478DE-2330-ED4C-B01E-7232115A32A7}">
      <dgm:prSet/>
      <dgm:spPr/>
      <dgm:t>
        <a:bodyPr/>
        <a:lstStyle/>
        <a:p>
          <a:endParaRPr lang="en-US"/>
        </a:p>
      </dgm:t>
    </dgm:pt>
    <dgm:pt modelId="{E3DB2EB6-091A-1241-9071-5433417AEBBF}">
      <dgm:prSet/>
      <dgm:spPr/>
      <dgm:t>
        <a:bodyPr/>
        <a:lstStyle/>
        <a:p>
          <a:r>
            <a:rPr lang="en-US" dirty="0" err="1" smtClean="0"/>
            <a:t>Custos</a:t>
          </a:r>
          <a:r>
            <a:rPr lang="en-US" dirty="0" smtClean="0"/>
            <a:t> </a:t>
          </a:r>
          <a:r>
            <a:rPr lang="en-US" dirty="0" err="1" smtClean="0"/>
            <a:t>Administrativos</a:t>
          </a:r>
          <a:r>
            <a:rPr lang="en-US" dirty="0" smtClean="0"/>
            <a:t> e </a:t>
          </a:r>
          <a:r>
            <a:rPr lang="en-US" dirty="0" err="1" smtClean="0"/>
            <a:t>Financeiros</a:t>
          </a:r>
          <a:endParaRPr lang="en-US" dirty="0"/>
        </a:p>
      </dgm:t>
    </dgm:pt>
    <dgm:pt modelId="{C815B61D-66D4-F14A-9E90-FF2D8320FCA1}" type="parTrans" cxnId="{0EF0E644-8D2C-BC4C-B6FB-C329F825A64C}">
      <dgm:prSet/>
      <dgm:spPr/>
      <dgm:t>
        <a:bodyPr/>
        <a:lstStyle/>
        <a:p>
          <a:endParaRPr lang="en-US"/>
        </a:p>
      </dgm:t>
    </dgm:pt>
    <dgm:pt modelId="{7EC5AD32-17FC-E44B-AC13-1A37C671936F}" type="sibTrans" cxnId="{0EF0E644-8D2C-BC4C-B6FB-C329F825A64C}">
      <dgm:prSet/>
      <dgm:spPr/>
      <dgm:t>
        <a:bodyPr/>
        <a:lstStyle/>
        <a:p>
          <a:endParaRPr lang="en-US"/>
        </a:p>
      </dgm:t>
    </dgm:pt>
    <dgm:pt modelId="{85DCC04B-3757-244D-A9D5-D5B22367162F}">
      <dgm:prSet/>
      <dgm:spPr/>
      <dgm:t>
        <a:bodyPr/>
        <a:lstStyle/>
        <a:p>
          <a:r>
            <a:rPr lang="en-US" dirty="0" err="1" smtClean="0"/>
            <a:t>Consultorias</a:t>
          </a:r>
          <a:endParaRPr lang="en-US" dirty="0"/>
        </a:p>
      </dgm:t>
    </dgm:pt>
    <dgm:pt modelId="{148111CF-3E84-5F43-B3AA-744C8ECE1862}" type="parTrans" cxnId="{513F986D-25C6-AD41-A6FC-D27B8BF213B0}">
      <dgm:prSet/>
      <dgm:spPr/>
      <dgm:t>
        <a:bodyPr/>
        <a:lstStyle/>
        <a:p>
          <a:endParaRPr lang="en-US"/>
        </a:p>
      </dgm:t>
    </dgm:pt>
    <dgm:pt modelId="{71D3AB4F-8955-8242-9C3D-7F9F1E466D1A}" type="sibTrans" cxnId="{513F986D-25C6-AD41-A6FC-D27B8BF213B0}">
      <dgm:prSet/>
      <dgm:spPr/>
      <dgm:t>
        <a:bodyPr/>
        <a:lstStyle/>
        <a:p>
          <a:endParaRPr lang="en-US"/>
        </a:p>
      </dgm:t>
    </dgm:pt>
    <dgm:pt modelId="{E37AAB29-E6E0-5B43-9798-3CB88572D87F}" type="pres">
      <dgm:prSet presAssocID="{1BB800F2-7BC6-BC46-945E-7E1040802E1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4ECCD0-C921-2540-9F33-6BCA1FD0957F}" type="pres">
      <dgm:prSet presAssocID="{D2A2E16D-C918-0F4C-88CB-FA523F2DD2D8}" presName="composite" presStyleCnt="0"/>
      <dgm:spPr/>
    </dgm:pt>
    <dgm:pt modelId="{53701805-48A2-DF43-A97E-1F2ADAED9985}" type="pres">
      <dgm:prSet presAssocID="{D2A2E16D-C918-0F4C-88CB-FA523F2DD2D8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CFB23E-6DA5-1E43-9B22-2F0F6F32D7CC}" type="pres">
      <dgm:prSet presAssocID="{D2A2E16D-C918-0F4C-88CB-FA523F2DD2D8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32562F-30EE-AA45-B096-DA9CDDB2CDAD}" type="pres">
      <dgm:prSet presAssocID="{452DE497-7032-8547-911B-AFC0F9F1AB0D}" presName="sp" presStyleCnt="0"/>
      <dgm:spPr/>
    </dgm:pt>
    <dgm:pt modelId="{29043A7B-FAC8-3443-9549-85A8080C85DD}" type="pres">
      <dgm:prSet presAssocID="{A15F3A08-6E35-A741-9B9C-756CEE6C1C7E}" presName="composite" presStyleCnt="0"/>
      <dgm:spPr/>
    </dgm:pt>
    <dgm:pt modelId="{72280687-C482-014C-9467-3EAFCA6FE5D2}" type="pres">
      <dgm:prSet presAssocID="{A15F3A08-6E35-A741-9B9C-756CEE6C1C7E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1ABF0D-E9EE-3D43-B774-27BA24231D1D}" type="pres">
      <dgm:prSet presAssocID="{A15F3A08-6E35-A741-9B9C-756CEE6C1C7E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5FDB9E-AC98-754E-A4E7-76AB1C145171}" type="pres">
      <dgm:prSet presAssocID="{019C9C14-6938-D04A-8125-66780DE4AC26}" presName="sp" presStyleCnt="0"/>
      <dgm:spPr/>
    </dgm:pt>
    <dgm:pt modelId="{59A9272E-9667-0C4C-9CA5-D99AAE9D2069}" type="pres">
      <dgm:prSet presAssocID="{7A6635FD-AA45-FE4A-9333-E8159BE2DB5A}" presName="composite" presStyleCnt="0"/>
      <dgm:spPr/>
    </dgm:pt>
    <dgm:pt modelId="{19C53EB2-C140-D34B-BCA0-2B687865343F}" type="pres">
      <dgm:prSet presAssocID="{7A6635FD-AA45-FE4A-9333-E8159BE2DB5A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65D36A-D6D2-184C-B9CD-E38ECA0FD2B9}" type="pres">
      <dgm:prSet presAssocID="{7A6635FD-AA45-FE4A-9333-E8159BE2DB5A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972812-D176-A143-8269-26F7895B006B}" type="pres">
      <dgm:prSet presAssocID="{B0ACC0FC-C4FA-0341-9126-E434F7122E97}" presName="sp" presStyleCnt="0"/>
      <dgm:spPr/>
    </dgm:pt>
    <dgm:pt modelId="{DFA82B9D-5922-DC4A-91C0-3E69933555DB}" type="pres">
      <dgm:prSet presAssocID="{694F6DDA-D5B2-294C-9C93-BDFE4C7615E8}" presName="composite" presStyleCnt="0"/>
      <dgm:spPr/>
    </dgm:pt>
    <dgm:pt modelId="{5E3DB024-A7AC-1349-A8F6-D810A46F0152}" type="pres">
      <dgm:prSet presAssocID="{694F6DDA-D5B2-294C-9C93-BDFE4C7615E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613AA-9D51-E445-A360-94D8749D3908}" type="pres">
      <dgm:prSet presAssocID="{694F6DDA-D5B2-294C-9C93-BDFE4C7615E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B1C1D0-A848-0540-B13F-86C7F3718E53}" type="pres">
      <dgm:prSet presAssocID="{CDCC1C40-CA0B-274E-9A79-00AD5A78FFD7}" presName="sp" presStyleCnt="0"/>
      <dgm:spPr/>
    </dgm:pt>
    <dgm:pt modelId="{7ADACC9F-17BF-4F49-8782-3635D9454E53}" type="pres">
      <dgm:prSet presAssocID="{6B491C2E-0039-7F49-83DA-4D9F26FDAAA5}" presName="composite" presStyleCnt="0"/>
      <dgm:spPr/>
    </dgm:pt>
    <dgm:pt modelId="{88D0609D-EEF9-5C44-906C-1D072FEC38F6}" type="pres">
      <dgm:prSet presAssocID="{6B491C2E-0039-7F49-83DA-4D9F26FDAAA5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483F0-4951-534C-B487-703A8DDB207F}" type="pres">
      <dgm:prSet presAssocID="{6B491C2E-0039-7F49-83DA-4D9F26FDAAA5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71E068-A2D0-0346-953A-2A798F4A9FC1}" type="presOf" srcId="{1BB800F2-7BC6-BC46-945E-7E1040802E18}" destId="{E37AAB29-E6E0-5B43-9798-3CB88572D87F}" srcOrd="0" destOrd="0" presId="urn:microsoft.com/office/officeart/2005/8/layout/chevron2"/>
    <dgm:cxn modelId="{53B1A53A-FD05-D34D-9A0A-9C8B86E8CAEF}" srcId="{1BB800F2-7BC6-BC46-945E-7E1040802E18}" destId="{694F6DDA-D5B2-294C-9C93-BDFE4C7615E8}" srcOrd="3" destOrd="0" parTransId="{D7B98EF1-F57F-4348-90A4-ABBA3C056E95}" sibTransId="{CDCC1C40-CA0B-274E-9A79-00AD5A78FFD7}"/>
    <dgm:cxn modelId="{A6FA907A-8DEA-8748-92C6-4BD7828EC920}" srcId="{A15F3A08-6E35-A741-9B9C-756CEE6C1C7E}" destId="{C1AB0A6F-5851-D647-A9D1-0CA39E76AFDA}" srcOrd="0" destOrd="0" parTransId="{23A4B9FD-359C-8D4D-B94C-4124F5EEC40C}" sibTransId="{C1C19B21-2645-DD42-87D4-64C33C8FFDDF}"/>
    <dgm:cxn modelId="{978AEA11-44DE-3047-8178-E1A914DBEC12}" type="presOf" srcId="{C1AB0A6F-5851-D647-A9D1-0CA39E76AFDA}" destId="{6D1ABF0D-E9EE-3D43-B774-27BA24231D1D}" srcOrd="0" destOrd="0" presId="urn:microsoft.com/office/officeart/2005/8/layout/chevron2"/>
    <dgm:cxn modelId="{7814E531-28EB-5C4F-9E63-90FC97C12A05}" srcId="{1BB800F2-7BC6-BC46-945E-7E1040802E18}" destId="{D2A2E16D-C918-0F4C-88CB-FA523F2DD2D8}" srcOrd="0" destOrd="0" parTransId="{A32733C7-E7D4-8D42-998F-F374F599FE7A}" sibTransId="{452DE497-7032-8547-911B-AFC0F9F1AB0D}"/>
    <dgm:cxn modelId="{780C83B2-B5E5-6846-B51A-1263717A6D04}" type="presOf" srcId="{85DCC04B-3757-244D-A9D5-D5B22367162F}" destId="{CCF483F0-4951-534C-B487-703A8DDB207F}" srcOrd="0" destOrd="0" presId="urn:microsoft.com/office/officeart/2005/8/layout/chevron2"/>
    <dgm:cxn modelId="{513F986D-25C6-AD41-A6FC-D27B8BF213B0}" srcId="{6B491C2E-0039-7F49-83DA-4D9F26FDAAA5}" destId="{85DCC04B-3757-244D-A9D5-D5B22367162F}" srcOrd="0" destOrd="0" parTransId="{148111CF-3E84-5F43-B3AA-744C8ECE1862}" sibTransId="{71D3AB4F-8955-8242-9C3D-7F9F1E466D1A}"/>
    <dgm:cxn modelId="{8A2F95AF-856B-8046-BB39-A17857FFEF09}" srcId="{1BB800F2-7BC6-BC46-945E-7E1040802E18}" destId="{7A6635FD-AA45-FE4A-9333-E8159BE2DB5A}" srcOrd="2" destOrd="0" parTransId="{7462BEFE-7A86-D143-8FC3-2C9FAEDBA808}" sibTransId="{B0ACC0FC-C4FA-0341-9126-E434F7122E97}"/>
    <dgm:cxn modelId="{A98F9FD9-1B35-2346-BC24-10F9DB73B0C2}" type="presOf" srcId="{6B491C2E-0039-7F49-83DA-4D9F26FDAAA5}" destId="{88D0609D-EEF9-5C44-906C-1D072FEC38F6}" srcOrd="0" destOrd="0" presId="urn:microsoft.com/office/officeart/2005/8/layout/chevron2"/>
    <dgm:cxn modelId="{981110CE-6188-8B46-AB2F-3D97FCAD2F39}" type="presOf" srcId="{E3DB2EB6-091A-1241-9071-5433417AEBBF}" destId="{3AA613AA-9D51-E445-A360-94D8749D3908}" srcOrd="0" destOrd="0" presId="urn:microsoft.com/office/officeart/2005/8/layout/chevron2"/>
    <dgm:cxn modelId="{4D6BE98B-3A26-284E-88EF-9A215D9BAFE2}" type="presOf" srcId="{D2A2E16D-C918-0F4C-88CB-FA523F2DD2D8}" destId="{53701805-48A2-DF43-A97E-1F2ADAED9985}" srcOrd="0" destOrd="0" presId="urn:microsoft.com/office/officeart/2005/8/layout/chevron2"/>
    <dgm:cxn modelId="{D52C3E08-2E3F-3848-A17D-61B37236C733}" srcId="{1BB800F2-7BC6-BC46-945E-7E1040802E18}" destId="{A15F3A08-6E35-A741-9B9C-756CEE6C1C7E}" srcOrd="1" destOrd="0" parTransId="{DF76F3CF-2732-524E-8D3D-DDFEEF9579B4}" sibTransId="{019C9C14-6938-D04A-8125-66780DE4AC26}"/>
    <dgm:cxn modelId="{8092FFF3-EFA0-984E-AB77-BDA6302E7E0F}" type="presOf" srcId="{7A6635FD-AA45-FE4A-9333-E8159BE2DB5A}" destId="{19C53EB2-C140-D34B-BCA0-2B687865343F}" srcOrd="0" destOrd="0" presId="urn:microsoft.com/office/officeart/2005/8/layout/chevron2"/>
    <dgm:cxn modelId="{70EFD285-8AC1-8B44-830C-274A4D0C7E9C}" type="presOf" srcId="{03A4F77A-9AE4-5F46-92ED-EF4B7BC5C0C7}" destId="{0465D36A-D6D2-184C-B9CD-E38ECA0FD2B9}" srcOrd="0" destOrd="0" presId="urn:microsoft.com/office/officeart/2005/8/layout/chevron2"/>
    <dgm:cxn modelId="{59F64652-A57A-3942-8591-89D91BDFF3D3}" type="presOf" srcId="{A15F3A08-6E35-A741-9B9C-756CEE6C1C7E}" destId="{72280687-C482-014C-9467-3EAFCA6FE5D2}" srcOrd="0" destOrd="0" presId="urn:microsoft.com/office/officeart/2005/8/layout/chevron2"/>
    <dgm:cxn modelId="{0591A906-3759-3B46-8DD7-90A376444243}" srcId="{7A6635FD-AA45-FE4A-9333-E8159BE2DB5A}" destId="{03A4F77A-9AE4-5F46-92ED-EF4B7BC5C0C7}" srcOrd="0" destOrd="0" parTransId="{828E3E42-7F19-8245-AB0B-1DD10F43B6B2}" sibTransId="{9F035C1B-AB87-D547-96CC-D247FEDB8C8A}"/>
    <dgm:cxn modelId="{FAE478DE-2330-ED4C-B01E-7232115A32A7}" srcId="{1BB800F2-7BC6-BC46-945E-7E1040802E18}" destId="{6B491C2E-0039-7F49-83DA-4D9F26FDAAA5}" srcOrd="4" destOrd="0" parTransId="{D6B026D9-8898-4141-8B2E-C1B47EFA26FF}" sibTransId="{3691282F-2F43-D34C-9A5B-967020C306CE}"/>
    <dgm:cxn modelId="{12BC3A87-30F9-E145-B6D2-86464E523706}" type="presOf" srcId="{694F6DDA-D5B2-294C-9C93-BDFE4C7615E8}" destId="{5E3DB024-A7AC-1349-A8F6-D810A46F0152}" srcOrd="0" destOrd="0" presId="urn:microsoft.com/office/officeart/2005/8/layout/chevron2"/>
    <dgm:cxn modelId="{E06EC653-F5A5-1C49-973C-1B08ABB96A09}" type="presOf" srcId="{F66565FF-5E8C-AE48-AA2D-82358397E88D}" destId="{74CFB23E-6DA5-1E43-9B22-2F0F6F32D7CC}" srcOrd="0" destOrd="0" presId="urn:microsoft.com/office/officeart/2005/8/layout/chevron2"/>
    <dgm:cxn modelId="{D40BB523-1656-644C-9469-D3E026108B3C}" srcId="{D2A2E16D-C918-0F4C-88CB-FA523F2DD2D8}" destId="{F66565FF-5E8C-AE48-AA2D-82358397E88D}" srcOrd="0" destOrd="0" parTransId="{A52DF1BC-5386-2F45-AAB4-0DA8A6BF34F0}" sibTransId="{82A74E73-578B-8F45-8D12-570BBB72F753}"/>
    <dgm:cxn modelId="{0EF0E644-8D2C-BC4C-B6FB-C329F825A64C}" srcId="{694F6DDA-D5B2-294C-9C93-BDFE4C7615E8}" destId="{E3DB2EB6-091A-1241-9071-5433417AEBBF}" srcOrd="0" destOrd="0" parTransId="{C815B61D-66D4-F14A-9E90-FF2D8320FCA1}" sibTransId="{7EC5AD32-17FC-E44B-AC13-1A37C671936F}"/>
    <dgm:cxn modelId="{ACA24DC5-368C-984F-BF96-181184AAB448}" type="presParOf" srcId="{E37AAB29-E6E0-5B43-9798-3CB88572D87F}" destId="{D44ECCD0-C921-2540-9F33-6BCA1FD0957F}" srcOrd="0" destOrd="0" presId="urn:microsoft.com/office/officeart/2005/8/layout/chevron2"/>
    <dgm:cxn modelId="{A5DF030D-AB66-7C4C-BDAD-E0810CE8FD75}" type="presParOf" srcId="{D44ECCD0-C921-2540-9F33-6BCA1FD0957F}" destId="{53701805-48A2-DF43-A97E-1F2ADAED9985}" srcOrd="0" destOrd="0" presId="urn:microsoft.com/office/officeart/2005/8/layout/chevron2"/>
    <dgm:cxn modelId="{CC2E405A-EFA7-C841-890A-ADFE7E26D55F}" type="presParOf" srcId="{D44ECCD0-C921-2540-9F33-6BCA1FD0957F}" destId="{74CFB23E-6DA5-1E43-9B22-2F0F6F32D7CC}" srcOrd="1" destOrd="0" presId="urn:microsoft.com/office/officeart/2005/8/layout/chevron2"/>
    <dgm:cxn modelId="{0BB01732-8417-6C40-ABE0-BD448326DA85}" type="presParOf" srcId="{E37AAB29-E6E0-5B43-9798-3CB88572D87F}" destId="{F832562F-30EE-AA45-B096-DA9CDDB2CDAD}" srcOrd="1" destOrd="0" presId="urn:microsoft.com/office/officeart/2005/8/layout/chevron2"/>
    <dgm:cxn modelId="{1F525408-0C3C-5A4D-B2C3-F6C4400A3AB7}" type="presParOf" srcId="{E37AAB29-E6E0-5B43-9798-3CB88572D87F}" destId="{29043A7B-FAC8-3443-9549-85A8080C85DD}" srcOrd="2" destOrd="0" presId="urn:microsoft.com/office/officeart/2005/8/layout/chevron2"/>
    <dgm:cxn modelId="{E61A683C-2C0C-2B41-858A-7DCEE85452D8}" type="presParOf" srcId="{29043A7B-FAC8-3443-9549-85A8080C85DD}" destId="{72280687-C482-014C-9467-3EAFCA6FE5D2}" srcOrd="0" destOrd="0" presId="urn:microsoft.com/office/officeart/2005/8/layout/chevron2"/>
    <dgm:cxn modelId="{3E66A016-C9AB-B849-92C8-B74C5D90C9A0}" type="presParOf" srcId="{29043A7B-FAC8-3443-9549-85A8080C85DD}" destId="{6D1ABF0D-E9EE-3D43-B774-27BA24231D1D}" srcOrd="1" destOrd="0" presId="urn:microsoft.com/office/officeart/2005/8/layout/chevron2"/>
    <dgm:cxn modelId="{06F7F1A8-81E3-7348-A9D1-0EBA21FE8448}" type="presParOf" srcId="{E37AAB29-E6E0-5B43-9798-3CB88572D87F}" destId="{C65FDB9E-AC98-754E-A4E7-76AB1C145171}" srcOrd="3" destOrd="0" presId="urn:microsoft.com/office/officeart/2005/8/layout/chevron2"/>
    <dgm:cxn modelId="{092BE4D6-67B2-4740-81F5-BC1DD688CD8B}" type="presParOf" srcId="{E37AAB29-E6E0-5B43-9798-3CB88572D87F}" destId="{59A9272E-9667-0C4C-9CA5-D99AAE9D2069}" srcOrd="4" destOrd="0" presId="urn:microsoft.com/office/officeart/2005/8/layout/chevron2"/>
    <dgm:cxn modelId="{441D693D-CBD0-A44F-80CD-3861CB4D2CF0}" type="presParOf" srcId="{59A9272E-9667-0C4C-9CA5-D99AAE9D2069}" destId="{19C53EB2-C140-D34B-BCA0-2B687865343F}" srcOrd="0" destOrd="0" presId="urn:microsoft.com/office/officeart/2005/8/layout/chevron2"/>
    <dgm:cxn modelId="{2952F1ED-CCFE-2543-8AF7-9BAFD3EBDE5E}" type="presParOf" srcId="{59A9272E-9667-0C4C-9CA5-D99AAE9D2069}" destId="{0465D36A-D6D2-184C-B9CD-E38ECA0FD2B9}" srcOrd="1" destOrd="0" presId="urn:microsoft.com/office/officeart/2005/8/layout/chevron2"/>
    <dgm:cxn modelId="{CB7939DA-70E7-4B44-91EA-E066369EC748}" type="presParOf" srcId="{E37AAB29-E6E0-5B43-9798-3CB88572D87F}" destId="{BA972812-D176-A143-8269-26F7895B006B}" srcOrd="5" destOrd="0" presId="urn:microsoft.com/office/officeart/2005/8/layout/chevron2"/>
    <dgm:cxn modelId="{2E1565B2-DDDC-5047-9D3F-766B5D943E38}" type="presParOf" srcId="{E37AAB29-E6E0-5B43-9798-3CB88572D87F}" destId="{DFA82B9D-5922-DC4A-91C0-3E69933555DB}" srcOrd="6" destOrd="0" presId="urn:microsoft.com/office/officeart/2005/8/layout/chevron2"/>
    <dgm:cxn modelId="{14E787E6-E8EF-5B43-AAC6-2DB0976DA0AA}" type="presParOf" srcId="{DFA82B9D-5922-DC4A-91C0-3E69933555DB}" destId="{5E3DB024-A7AC-1349-A8F6-D810A46F0152}" srcOrd="0" destOrd="0" presId="urn:microsoft.com/office/officeart/2005/8/layout/chevron2"/>
    <dgm:cxn modelId="{31E1D1E2-E5E0-2144-8E64-2F689B4F7694}" type="presParOf" srcId="{DFA82B9D-5922-DC4A-91C0-3E69933555DB}" destId="{3AA613AA-9D51-E445-A360-94D8749D3908}" srcOrd="1" destOrd="0" presId="urn:microsoft.com/office/officeart/2005/8/layout/chevron2"/>
    <dgm:cxn modelId="{EF111256-17DD-B740-BEF0-A4AC0025A237}" type="presParOf" srcId="{E37AAB29-E6E0-5B43-9798-3CB88572D87F}" destId="{1CB1C1D0-A848-0540-B13F-86C7F3718E53}" srcOrd="7" destOrd="0" presId="urn:microsoft.com/office/officeart/2005/8/layout/chevron2"/>
    <dgm:cxn modelId="{40FB72D1-2F81-D243-A47D-B9701AAB7790}" type="presParOf" srcId="{E37AAB29-E6E0-5B43-9798-3CB88572D87F}" destId="{7ADACC9F-17BF-4F49-8782-3635D9454E53}" srcOrd="8" destOrd="0" presId="urn:microsoft.com/office/officeart/2005/8/layout/chevron2"/>
    <dgm:cxn modelId="{23999DCC-8A61-0A4D-AF49-68571281D867}" type="presParOf" srcId="{7ADACC9F-17BF-4F49-8782-3635D9454E53}" destId="{88D0609D-EEF9-5C44-906C-1D072FEC38F6}" srcOrd="0" destOrd="0" presId="urn:microsoft.com/office/officeart/2005/8/layout/chevron2"/>
    <dgm:cxn modelId="{A089FF18-DA68-F141-A43B-3F61A436BA11}" type="presParOf" srcId="{7ADACC9F-17BF-4F49-8782-3635D9454E53}" destId="{CCF483F0-4951-534C-B487-703A8DDB207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8683C-D877-F146-989D-683FF92CCE28}">
      <dsp:nvSpPr>
        <dsp:cNvPr id="0" name=""/>
        <dsp:cNvSpPr/>
      </dsp:nvSpPr>
      <dsp:spPr>
        <a:xfrm>
          <a:off x="1523521" y="608268"/>
          <a:ext cx="1797230" cy="1797539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noProof="0" dirty="0" smtClean="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Sistema da Dívida</a:t>
          </a:r>
          <a:endParaRPr lang="pt-BR" sz="1800" kern="1200" noProof="0" dirty="0">
            <a:solidFill>
              <a:sysClr val="window" lastClr="FFFFFF"/>
            </a:solidFill>
            <a:latin typeface="Cambria"/>
            <a:ea typeface="+mn-ea"/>
            <a:cs typeface="+mn-cs"/>
          </a:endParaRPr>
        </a:p>
      </dsp:txBody>
      <dsp:txXfrm>
        <a:off x="1786719" y="871511"/>
        <a:ext cx="1270834" cy="1271053"/>
      </dsp:txXfrm>
    </dsp:sp>
    <dsp:sp modelId="{58D9F01F-9E18-A346-A934-8987F4284017}">
      <dsp:nvSpPr>
        <dsp:cNvPr id="0" name=""/>
        <dsp:cNvSpPr/>
      </dsp:nvSpPr>
      <dsp:spPr>
        <a:xfrm>
          <a:off x="2076146" y="2272181"/>
          <a:ext cx="144884" cy="144869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F05A9F-2AAC-074D-BD7A-9196CC8F387E}">
      <dsp:nvSpPr>
        <dsp:cNvPr id="0" name=""/>
        <dsp:cNvSpPr/>
      </dsp:nvSpPr>
      <dsp:spPr>
        <a:xfrm>
          <a:off x="3436511" y="1337756"/>
          <a:ext cx="144884" cy="144869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2BC93E-E0ED-0A4C-904E-34FEB557D6B3}">
      <dsp:nvSpPr>
        <dsp:cNvPr id="0" name=""/>
        <dsp:cNvSpPr/>
      </dsp:nvSpPr>
      <dsp:spPr>
        <a:xfrm>
          <a:off x="2744163" y="2426366"/>
          <a:ext cx="199815" cy="200119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E0C5AB-F05E-C54F-946F-524451D97D6A}">
      <dsp:nvSpPr>
        <dsp:cNvPr id="0" name=""/>
        <dsp:cNvSpPr/>
      </dsp:nvSpPr>
      <dsp:spPr>
        <a:xfrm>
          <a:off x="2116699" y="810315"/>
          <a:ext cx="144884" cy="144869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818891-721B-E249-A46D-3F104437D69C}">
      <dsp:nvSpPr>
        <dsp:cNvPr id="0" name=""/>
        <dsp:cNvSpPr/>
      </dsp:nvSpPr>
      <dsp:spPr>
        <a:xfrm>
          <a:off x="1660664" y="1639380"/>
          <a:ext cx="144884" cy="144869"/>
        </a:xfrm>
        <a:prstGeom prst="ellipse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8012C6-BDB5-5E42-AD5B-3E946D617566}">
      <dsp:nvSpPr>
        <dsp:cNvPr id="0" name=""/>
        <dsp:cNvSpPr/>
      </dsp:nvSpPr>
      <dsp:spPr>
        <a:xfrm>
          <a:off x="592553" y="822049"/>
          <a:ext cx="1221880" cy="952072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Mecanismos que Geram Dívida</a:t>
          </a:r>
        </a:p>
      </dsp:txBody>
      <dsp:txXfrm>
        <a:off x="771493" y="961477"/>
        <a:ext cx="864000" cy="673216"/>
      </dsp:txXfrm>
    </dsp:sp>
    <dsp:sp modelId="{307D2AE0-B61B-3F49-AF65-492CC44B7E00}">
      <dsp:nvSpPr>
        <dsp:cNvPr id="0" name=""/>
        <dsp:cNvSpPr/>
      </dsp:nvSpPr>
      <dsp:spPr>
        <a:xfrm>
          <a:off x="2347113" y="816739"/>
          <a:ext cx="199815" cy="200119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6D02DE-DFD9-264A-9122-1B111364DA6D}">
      <dsp:nvSpPr>
        <dsp:cNvPr id="0" name=""/>
        <dsp:cNvSpPr/>
      </dsp:nvSpPr>
      <dsp:spPr>
        <a:xfrm>
          <a:off x="1030619" y="1877403"/>
          <a:ext cx="361289" cy="361370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929E12-B5A9-524E-8637-7BDE97CEB999}">
      <dsp:nvSpPr>
        <dsp:cNvPr id="0" name=""/>
        <dsp:cNvSpPr/>
      </dsp:nvSpPr>
      <dsp:spPr>
        <a:xfrm>
          <a:off x="3326849" y="481491"/>
          <a:ext cx="1087893" cy="945780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Interferência do FMI</a:t>
          </a:r>
        </a:p>
      </dsp:txBody>
      <dsp:txXfrm>
        <a:off x="3486167" y="619997"/>
        <a:ext cx="769257" cy="668768"/>
      </dsp:txXfrm>
    </dsp:sp>
    <dsp:sp modelId="{CBAE351A-2575-EB4E-BDFE-AC8C89AB19F6}">
      <dsp:nvSpPr>
        <dsp:cNvPr id="0" name=""/>
        <dsp:cNvSpPr/>
      </dsp:nvSpPr>
      <dsp:spPr>
        <a:xfrm>
          <a:off x="3179185" y="1093308"/>
          <a:ext cx="199815" cy="200119"/>
        </a:xfrm>
        <a:prstGeom prst="ellipse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7B16E0-7609-B741-ADEC-7ED3166C467B}">
      <dsp:nvSpPr>
        <dsp:cNvPr id="0" name=""/>
        <dsp:cNvSpPr/>
      </dsp:nvSpPr>
      <dsp:spPr>
        <a:xfrm>
          <a:off x="893108" y="2307515"/>
          <a:ext cx="144884" cy="144869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7AE5E0-C77F-1548-B6AC-19A721F18551}">
      <dsp:nvSpPr>
        <dsp:cNvPr id="0" name=""/>
        <dsp:cNvSpPr/>
      </dsp:nvSpPr>
      <dsp:spPr>
        <a:xfrm>
          <a:off x="2336791" y="2101292"/>
          <a:ext cx="144884" cy="144869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4EA2EF-7032-994A-8CDA-D08E93AE0AB3}">
      <dsp:nvSpPr>
        <dsp:cNvPr id="0" name=""/>
        <dsp:cNvSpPr/>
      </dsp:nvSpPr>
      <dsp:spPr>
        <a:xfrm>
          <a:off x="3528239" y="1774825"/>
          <a:ext cx="1372300" cy="884534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Privilégios Legais, Políticos, Financeiros e Econômicos</a:t>
          </a:r>
        </a:p>
      </dsp:txBody>
      <dsp:txXfrm>
        <a:off x="3729208" y="1904362"/>
        <a:ext cx="970362" cy="625460"/>
      </dsp:txXfrm>
    </dsp:sp>
    <dsp:sp modelId="{233E81BF-6756-1A46-9ADA-2C3EBEC9678C}">
      <dsp:nvSpPr>
        <dsp:cNvPr id="0" name=""/>
        <dsp:cNvSpPr/>
      </dsp:nvSpPr>
      <dsp:spPr>
        <a:xfrm>
          <a:off x="3642962" y="1826329"/>
          <a:ext cx="144884" cy="144869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A19F38-080A-2445-9C24-BF5FCF5EAE4A}">
      <dsp:nvSpPr>
        <dsp:cNvPr id="0" name=""/>
        <dsp:cNvSpPr/>
      </dsp:nvSpPr>
      <dsp:spPr>
        <a:xfrm>
          <a:off x="1576657" y="2364795"/>
          <a:ext cx="1080820" cy="955419"/>
        </a:xfrm>
        <a:prstGeom prst="ellipse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Influência do Poder Financeiro </a:t>
          </a:r>
        </a:p>
      </dsp:txBody>
      <dsp:txXfrm>
        <a:off x="1734939" y="2504713"/>
        <a:ext cx="764256" cy="675583"/>
      </dsp:txXfrm>
    </dsp:sp>
    <dsp:sp modelId="{3B2A56C1-B96B-2340-9B03-CA89F8A21E79}">
      <dsp:nvSpPr>
        <dsp:cNvPr id="0" name=""/>
        <dsp:cNvSpPr/>
      </dsp:nvSpPr>
      <dsp:spPr>
        <a:xfrm>
          <a:off x="2404256" y="2452384"/>
          <a:ext cx="144884" cy="144869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B0984E-E3E0-C943-AF18-A37F5C5D8942}">
      <dsp:nvSpPr>
        <dsp:cNvPr id="0" name=""/>
        <dsp:cNvSpPr/>
      </dsp:nvSpPr>
      <dsp:spPr>
        <a:xfrm>
          <a:off x="2252141" y="-108028"/>
          <a:ext cx="1123398" cy="938238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  <a:sp3d extrusionH="28000" prstMaterial="matte"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>
              <a:solidFill>
                <a:sysClr val="window" lastClr="FFFFFF"/>
              </a:solidFill>
              <a:latin typeface="Cambria"/>
              <a:ea typeface="+mn-ea"/>
              <a:cs typeface="+mn-cs"/>
            </a:rPr>
            <a:t>Salvamento Bancário</a:t>
          </a:r>
        </a:p>
      </dsp:txBody>
      <dsp:txXfrm>
        <a:off x="2416659" y="29374"/>
        <a:ext cx="794362" cy="663434"/>
      </dsp:txXfrm>
    </dsp:sp>
    <dsp:sp modelId="{6F43751C-A657-5641-8282-9805A3E00C8B}">
      <dsp:nvSpPr>
        <dsp:cNvPr id="0" name=""/>
        <dsp:cNvSpPr/>
      </dsp:nvSpPr>
      <dsp:spPr>
        <a:xfrm>
          <a:off x="1547484" y="787829"/>
          <a:ext cx="144884" cy="144869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BA5D87-5D53-8E4A-A093-EA2F4CD7FEE5}">
      <dsp:nvSpPr>
        <dsp:cNvPr id="0" name=""/>
        <dsp:cNvSpPr/>
      </dsp:nvSpPr>
      <dsp:spPr>
        <a:xfrm>
          <a:off x="3234484" y="175587"/>
          <a:ext cx="144884" cy="144869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01805-48A2-DF43-A97E-1F2ADAED9985}">
      <dsp:nvSpPr>
        <dsp:cNvPr id="0" name=""/>
        <dsp:cNvSpPr/>
      </dsp:nvSpPr>
      <dsp:spPr>
        <a:xfrm rot="5400000">
          <a:off x="-135268" y="136614"/>
          <a:ext cx="901787" cy="63125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 rot="-5400000">
        <a:off x="1" y="316972"/>
        <a:ext cx="631251" cy="270536"/>
      </dsp:txXfrm>
    </dsp:sp>
    <dsp:sp modelId="{74CFB23E-6DA5-1E43-9B22-2F0F6F32D7CC}">
      <dsp:nvSpPr>
        <dsp:cNvPr id="0" name=""/>
        <dsp:cNvSpPr/>
      </dsp:nvSpPr>
      <dsp:spPr>
        <a:xfrm rot="5400000">
          <a:off x="3401736" y="-2769139"/>
          <a:ext cx="586161" cy="6127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Debêntures</a:t>
          </a:r>
          <a:r>
            <a:rPr lang="en-US" sz="2500" kern="1200" dirty="0" smtClean="0"/>
            <a:t> (</a:t>
          </a:r>
          <a:r>
            <a:rPr lang="en-US" sz="2500" kern="1200" dirty="0" err="1" smtClean="0"/>
            <a:t>prazo</a:t>
          </a:r>
          <a:r>
            <a:rPr lang="en-US" sz="2500" kern="1200" dirty="0" smtClean="0"/>
            <a:t>: 7 </a:t>
          </a:r>
          <a:r>
            <a:rPr lang="en-US" sz="2500" kern="1200" dirty="0" err="1" smtClean="0"/>
            <a:t>anos</a:t>
          </a:r>
          <a:r>
            <a:rPr lang="en-US" sz="2500" kern="1200" dirty="0" smtClean="0"/>
            <a:t>)……..100.000</a:t>
          </a:r>
          <a:endParaRPr lang="en-US" sz="2500" kern="1200" dirty="0"/>
        </a:p>
      </dsp:txBody>
      <dsp:txXfrm rot="-5400000">
        <a:off x="631251" y="29960"/>
        <a:ext cx="6098518" cy="528933"/>
      </dsp:txXfrm>
    </dsp:sp>
    <dsp:sp modelId="{72280687-C482-014C-9467-3EAFCA6FE5D2}">
      <dsp:nvSpPr>
        <dsp:cNvPr id="0" name=""/>
        <dsp:cNvSpPr/>
      </dsp:nvSpPr>
      <dsp:spPr>
        <a:xfrm rot="5400000">
          <a:off x="-135268" y="918606"/>
          <a:ext cx="901787" cy="63125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>
            <a:solidFill>
              <a:srgbClr val="000000"/>
            </a:solidFill>
          </a:endParaRPr>
        </a:p>
      </dsp:txBody>
      <dsp:txXfrm rot="-5400000">
        <a:off x="1" y="1098964"/>
        <a:ext cx="631251" cy="270536"/>
      </dsp:txXfrm>
    </dsp:sp>
    <dsp:sp modelId="{6D1ABF0D-E9EE-3D43-B774-27BA24231D1D}">
      <dsp:nvSpPr>
        <dsp:cNvPr id="0" name=""/>
        <dsp:cNvSpPr/>
      </dsp:nvSpPr>
      <dsp:spPr>
        <a:xfrm rot="5400000">
          <a:off x="3401736" y="-1987147"/>
          <a:ext cx="586161" cy="6127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Deságio</a:t>
          </a:r>
          <a:r>
            <a:rPr lang="en-US" sz="2500" kern="1200" dirty="0" smtClean="0"/>
            <a:t> (</a:t>
          </a:r>
          <a:r>
            <a:rPr lang="en-US" sz="2500" kern="1200" dirty="0" err="1" smtClean="0"/>
            <a:t>até</a:t>
          </a:r>
          <a:r>
            <a:rPr lang="en-US" sz="2500" kern="1200" dirty="0" smtClean="0"/>
            <a:t> 50%)		50.000</a:t>
          </a:r>
          <a:endParaRPr lang="en-US" sz="2500" kern="1200" dirty="0"/>
        </a:p>
      </dsp:txBody>
      <dsp:txXfrm rot="-5400000">
        <a:off x="631251" y="811952"/>
        <a:ext cx="6098518" cy="528933"/>
      </dsp:txXfrm>
    </dsp:sp>
    <dsp:sp modelId="{19C53EB2-C140-D34B-BCA0-2B687865343F}">
      <dsp:nvSpPr>
        <dsp:cNvPr id="0" name=""/>
        <dsp:cNvSpPr/>
      </dsp:nvSpPr>
      <dsp:spPr>
        <a:xfrm rot="5400000">
          <a:off x="-135268" y="1700598"/>
          <a:ext cx="901787" cy="63125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>
            <a:solidFill>
              <a:srgbClr val="000000"/>
            </a:solidFill>
          </a:endParaRPr>
        </a:p>
      </dsp:txBody>
      <dsp:txXfrm rot="-5400000">
        <a:off x="1" y="1880956"/>
        <a:ext cx="631251" cy="270536"/>
      </dsp:txXfrm>
    </dsp:sp>
    <dsp:sp modelId="{0465D36A-D6D2-184C-B9CD-E38ECA0FD2B9}">
      <dsp:nvSpPr>
        <dsp:cNvPr id="0" name=""/>
        <dsp:cNvSpPr/>
      </dsp:nvSpPr>
      <dsp:spPr>
        <a:xfrm rot="5400000">
          <a:off x="3401736" y="-1205155"/>
          <a:ext cx="586161" cy="6127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Juros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anuais</a:t>
          </a:r>
          <a:r>
            <a:rPr lang="en-US" sz="2500" kern="1200" dirty="0" smtClean="0"/>
            <a:t>			23.000 x 7</a:t>
          </a:r>
          <a:endParaRPr lang="en-US" sz="2500" kern="1200" dirty="0"/>
        </a:p>
      </dsp:txBody>
      <dsp:txXfrm rot="-5400000">
        <a:off x="631251" y="1593944"/>
        <a:ext cx="6098518" cy="528933"/>
      </dsp:txXfrm>
    </dsp:sp>
    <dsp:sp modelId="{5E3DB024-A7AC-1349-A8F6-D810A46F0152}">
      <dsp:nvSpPr>
        <dsp:cNvPr id="0" name=""/>
        <dsp:cNvSpPr/>
      </dsp:nvSpPr>
      <dsp:spPr>
        <a:xfrm rot="5400000">
          <a:off x="-135268" y="2482590"/>
          <a:ext cx="901787" cy="63125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>
            <a:solidFill>
              <a:srgbClr val="000000"/>
            </a:solidFill>
          </a:endParaRPr>
        </a:p>
      </dsp:txBody>
      <dsp:txXfrm rot="-5400000">
        <a:off x="1" y="2662948"/>
        <a:ext cx="631251" cy="270536"/>
      </dsp:txXfrm>
    </dsp:sp>
    <dsp:sp modelId="{3AA613AA-9D51-E445-A360-94D8749D3908}">
      <dsp:nvSpPr>
        <dsp:cNvPr id="0" name=""/>
        <dsp:cNvSpPr/>
      </dsp:nvSpPr>
      <dsp:spPr>
        <a:xfrm rot="5400000">
          <a:off x="3401736" y="-423163"/>
          <a:ext cx="586161" cy="6127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Custos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Administrativos</a:t>
          </a:r>
          <a:r>
            <a:rPr lang="en-US" sz="2500" kern="1200" dirty="0" smtClean="0"/>
            <a:t> e </a:t>
          </a:r>
          <a:r>
            <a:rPr lang="en-US" sz="2500" kern="1200" dirty="0" err="1" smtClean="0"/>
            <a:t>Financeiros</a:t>
          </a:r>
          <a:endParaRPr lang="en-US" sz="2500" kern="1200" dirty="0"/>
        </a:p>
      </dsp:txBody>
      <dsp:txXfrm rot="-5400000">
        <a:off x="631251" y="2375936"/>
        <a:ext cx="6098518" cy="528933"/>
      </dsp:txXfrm>
    </dsp:sp>
    <dsp:sp modelId="{88D0609D-EEF9-5C44-906C-1D072FEC38F6}">
      <dsp:nvSpPr>
        <dsp:cNvPr id="0" name=""/>
        <dsp:cNvSpPr/>
      </dsp:nvSpPr>
      <dsp:spPr>
        <a:xfrm rot="5400000">
          <a:off x="-135268" y="3264582"/>
          <a:ext cx="901787" cy="63125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>
            <a:solidFill>
              <a:srgbClr val="000000"/>
            </a:solidFill>
          </a:endParaRPr>
        </a:p>
      </dsp:txBody>
      <dsp:txXfrm rot="-5400000">
        <a:off x="1" y="3444940"/>
        <a:ext cx="631251" cy="270536"/>
      </dsp:txXfrm>
    </dsp:sp>
    <dsp:sp modelId="{CCF483F0-4951-534C-B487-703A8DDB207F}">
      <dsp:nvSpPr>
        <dsp:cNvPr id="0" name=""/>
        <dsp:cNvSpPr/>
      </dsp:nvSpPr>
      <dsp:spPr>
        <a:xfrm rot="5400000">
          <a:off x="3401736" y="358828"/>
          <a:ext cx="586161" cy="6127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Consultorias</a:t>
          </a:r>
          <a:endParaRPr lang="en-US" sz="2500" kern="1200" dirty="0"/>
        </a:p>
      </dsp:txBody>
      <dsp:txXfrm rot="-5400000">
        <a:off x="631251" y="3157927"/>
        <a:ext cx="6098518" cy="528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5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l" defTabSz="942975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0212" cy="485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4963"/>
            <a:ext cx="2970213" cy="485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l" defTabSz="942975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9224963"/>
            <a:ext cx="2970212" cy="485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b="0" smtClean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F024D98F-44DE-4652-8BDD-FC88CEFFDF44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495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5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l" defTabSz="942975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2970212" cy="485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00100" y="728663"/>
            <a:ext cx="5257800" cy="3641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11688"/>
            <a:ext cx="5029200" cy="43703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4963"/>
            <a:ext cx="2970213" cy="485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l" defTabSz="942975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9224963"/>
            <a:ext cx="2970212" cy="485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b="0" smtClean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782EE3F9-7737-4159-829A-3817412F95DB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6603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 w="9525"/>
        </p:spPr>
        <p:txBody>
          <a:bodyPr/>
          <a:lstStyle/>
          <a:p>
            <a:fld id="{22CC8550-034B-471F-B1C8-A2B3976FE141}" type="slidenum">
              <a:rPr lang="pt-BR">
                <a:cs typeface="Arial" charset="0"/>
              </a:rPr>
              <a:pPr/>
              <a:t>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CaixaDeTexto 3"/>
          <p:cNvSpPr txBox="1">
            <a:spLocks noChangeArrowheads="1"/>
          </p:cNvSpPr>
          <p:nvPr/>
        </p:nvSpPr>
        <p:spPr bwMode="auto">
          <a:xfrm>
            <a:off x="714375" y="4568825"/>
            <a:ext cx="5357813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Suspensão pagamento encargos aos rentistas (Bonos Global 2012 e 2030) desde novembro/2008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 Proposta soberana de recompra do restante da dívida por no máximo 30% de seu valor nominal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The Economist (23/04/2009):   </a:t>
            </a:r>
            <a:r>
              <a:rPr lang="pt-BR" sz="1200" i="1">
                <a:solidFill>
                  <a:schemeClr val="tx1"/>
                </a:solidFill>
              </a:rPr>
              <a:t>“Sr. Correa parece ser incorruptível (...) gasto público cresceu 71% em 2008, resultado de investimentos em escolas e hospitais”</a:t>
            </a: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 i="1">
                <a:solidFill>
                  <a:schemeClr val="tx1"/>
                </a:solidFill>
              </a:rPr>
              <a:t>ESTA É A PROVA DA VIABILIDADE POLÍTICA DA AUDITORIA DA DÍVIDA </a:t>
            </a:r>
            <a:endParaRPr lang="pt-BR" sz="1200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 i="1">
                <a:solidFill>
                  <a:schemeClr val="tx1"/>
                </a:solidFill>
              </a:rPr>
              <a:t>ENQUANTO ISSO, O GOVERNO BRASILEIRO RECOMPRA TÍTULOS DA DÍVIDA EXTERNA A 130% DO VALOR DE FACE, EM MÉDIA</a:t>
            </a: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endParaRPr lang="pt-BR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CaixaDeTexto 3"/>
          <p:cNvSpPr txBox="1">
            <a:spLocks noChangeArrowheads="1"/>
          </p:cNvSpPr>
          <p:nvPr/>
        </p:nvSpPr>
        <p:spPr bwMode="auto">
          <a:xfrm>
            <a:off x="714375" y="4568825"/>
            <a:ext cx="5357813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Suspensão pagamento encargos aos rentistas (Bonos Global 2012 e 2030) desde novembro/2008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 Proposta soberana de recompra do restante da dívida por no máximo 30% de seu valor nominal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The Economist (23/04/2009):   </a:t>
            </a:r>
            <a:r>
              <a:rPr lang="pt-BR" sz="1200" i="1">
                <a:solidFill>
                  <a:schemeClr val="tx1"/>
                </a:solidFill>
              </a:rPr>
              <a:t>“Sr. Correa parece ser incorruptível (...) gasto público cresceu 71% em 2008, resultado de investimentos em escolas e hospitais”</a:t>
            </a: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 i="1">
                <a:solidFill>
                  <a:schemeClr val="tx1"/>
                </a:solidFill>
              </a:rPr>
              <a:t>ESTA É A PROVA DA VIABILIDADE POLÍTICA DA AUDITORIA DA DÍVIDA </a:t>
            </a:r>
            <a:endParaRPr lang="pt-BR" sz="1200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 i="1">
                <a:solidFill>
                  <a:schemeClr val="tx1"/>
                </a:solidFill>
              </a:rPr>
              <a:t>ENQUANTO ISSO, O GOVERNO BRASILEIRO RECOMPRA TÍTULOS DA DÍVIDA EXTERNA A 130% DO VALOR DE FACE, EM MÉDIA</a:t>
            </a: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endParaRPr lang="pt-BR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CaixaDeTexto 3"/>
          <p:cNvSpPr txBox="1">
            <a:spLocks noChangeArrowheads="1"/>
          </p:cNvSpPr>
          <p:nvPr/>
        </p:nvSpPr>
        <p:spPr bwMode="auto">
          <a:xfrm>
            <a:off x="714375" y="4568825"/>
            <a:ext cx="5357813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Suspensão pagamento encargos aos rentistas (Bonos Global 2012 e 2030) desde novembro/2008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 Proposta soberana de recompra do restante da dívida por no máximo 30% de seu valor nominal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The Economist (23/04/2009):   </a:t>
            </a:r>
            <a:r>
              <a:rPr lang="pt-BR" sz="1200" i="1">
                <a:solidFill>
                  <a:schemeClr val="tx1"/>
                </a:solidFill>
              </a:rPr>
              <a:t>“Sr. Correa parece ser incorruptível (...) gasto público cresceu 71% em 2008, resultado de investimentos em escolas e hospitais”</a:t>
            </a: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 i="1">
                <a:solidFill>
                  <a:schemeClr val="tx1"/>
                </a:solidFill>
              </a:rPr>
              <a:t>ESTA É A PROVA DA VIABILIDADE POLÍTICA DA AUDITORIA DA DÍVIDA </a:t>
            </a:r>
            <a:endParaRPr lang="pt-BR" sz="1200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 i="1">
                <a:solidFill>
                  <a:schemeClr val="tx1"/>
                </a:solidFill>
              </a:rPr>
              <a:t>ENQUANTO ISSO, O GOVERNO BRASILEIRO RECOMPRA TÍTULOS DA DÍVIDA EXTERNA A 130% DO VALOR DE FACE, EM MÉDIA</a:t>
            </a: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endParaRPr lang="pt-BR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CaixaDeTexto 3"/>
          <p:cNvSpPr txBox="1">
            <a:spLocks noChangeArrowheads="1"/>
          </p:cNvSpPr>
          <p:nvPr/>
        </p:nvSpPr>
        <p:spPr bwMode="auto">
          <a:xfrm>
            <a:off x="714375" y="4568825"/>
            <a:ext cx="5357813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Suspensão pagamento encargos aos rentistas (Bonos Global 2012 e 2030) desde novembro/2008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 Proposta soberana de recompra do restante da dívida por no máximo 30% de seu valor nominal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The Economist (23/04/2009):   </a:t>
            </a:r>
            <a:r>
              <a:rPr lang="pt-BR" sz="1200" i="1">
                <a:solidFill>
                  <a:schemeClr val="tx1"/>
                </a:solidFill>
              </a:rPr>
              <a:t>“Sr. Correa parece ser incorruptível (...) gasto público cresceu 71% em 2008, resultado de investimentos em escolas e hospitais”</a:t>
            </a: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 i="1">
                <a:solidFill>
                  <a:schemeClr val="tx1"/>
                </a:solidFill>
              </a:rPr>
              <a:t>ESTA É A PROVA DA VIABILIDADE POLÍTICA DA AUDITORIA DA DÍVIDA </a:t>
            </a:r>
            <a:endParaRPr lang="pt-BR" sz="1200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 i="1">
                <a:solidFill>
                  <a:schemeClr val="tx1"/>
                </a:solidFill>
              </a:rPr>
              <a:t>ENQUANTO ISSO, O GOVERNO BRASILEIRO RECOMPRA TÍTULOS DA DÍVIDA EXTERNA A 130% DO VALOR DE FACE, EM MÉDIA</a:t>
            </a:r>
          </a:p>
          <a:p>
            <a:pPr algn="ctr">
              <a:spcBef>
                <a:spcPct val="50000"/>
              </a:spcBef>
            </a:pPr>
            <a:endParaRPr lang="pt-BR" sz="1200" i="1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1200">
                <a:solidFill>
                  <a:schemeClr val="tx1"/>
                </a:solidFill>
              </a:rPr>
              <a:t> </a:t>
            </a:r>
          </a:p>
          <a:p>
            <a:pPr algn="ctr">
              <a:spcBef>
                <a:spcPct val="50000"/>
              </a:spcBef>
            </a:pPr>
            <a:endParaRPr lang="pt-BR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 w="9525"/>
        </p:spPr>
        <p:txBody>
          <a:bodyPr/>
          <a:lstStyle/>
          <a:p>
            <a:fld id="{22CC8550-034B-471F-B1C8-A2B3976FE141}" type="slidenum">
              <a:rPr lang="pt-BR">
                <a:cs typeface="Arial" charset="0"/>
              </a:rPr>
              <a:pPr/>
              <a:t>14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 w="9525"/>
        </p:spPr>
        <p:txBody>
          <a:bodyPr/>
          <a:lstStyle/>
          <a:p>
            <a:fld id="{22CC8550-034B-471F-B1C8-A2B3976FE141}" type="slidenum">
              <a:rPr lang="pt-BR">
                <a:cs typeface="Arial" charset="0"/>
              </a:rPr>
              <a:pPr/>
              <a:t>17</a:t>
            </a:fld>
            <a:endParaRPr lang="pt-BR">
              <a:cs typeface="Arial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EE3F9-7737-4159-829A-3817412F95DB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33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EE3F9-7737-4159-829A-3817412F95DB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351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 w="9525"/>
        </p:spPr>
        <p:txBody>
          <a:bodyPr/>
          <a:lstStyle/>
          <a:p>
            <a:fld id="{22CC8550-034B-471F-B1C8-A2B3976FE141}" type="slidenum">
              <a:rPr lang="pt-BR">
                <a:cs typeface="Arial" charset="0"/>
              </a:rPr>
              <a:pPr/>
              <a:t>23</a:t>
            </a:fld>
            <a:endParaRPr lang="pt-BR">
              <a:cs typeface="Arial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EE3F9-7737-4159-829A-3817412F95DB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351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 w="9525"/>
        </p:spPr>
        <p:txBody>
          <a:bodyPr/>
          <a:lstStyle/>
          <a:p>
            <a:fld id="{22CC8550-034B-471F-B1C8-A2B3976FE141}" type="slidenum">
              <a:rPr lang="pt-BR">
                <a:cs typeface="Arial" charset="0"/>
              </a:rPr>
              <a:pPr/>
              <a:t>26</a:t>
            </a:fld>
            <a:endParaRPr lang="pt-BR">
              <a:cs typeface="Arial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EE3F9-7737-4159-829A-3817412F95DB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351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9"/>
          <p:cNvSpPr txBox="1">
            <a:spLocks noGrp="1" noChangeArrowheads="1"/>
          </p:cNvSpPr>
          <p:nvPr/>
        </p:nvSpPr>
        <p:spPr bwMode="auto">
          <a:xfrm>
            <a:off x="3887788" y="9224963"/>
            <a:ext cx="2970212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348" tIns="47174" rIns="94348" bIns="47174" anchor="b"/>
          <a:lstStyle>
            <a:lvl1pPr defTabSz="942975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42975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42975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42975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42975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>
              <a:buFont typeface="Times New Roman" pitchFamily="18" charset="0"/>
              <a:buNone/>
            </a:pPr>
            <a:fld id="{C409C96F-584C-464E-9A4A-A79B0F5F2C23}" type="slidenum">
              <a:rPr lang="en-GB" sz="1200" b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pPr algn="r">
                <a:buFont typeface="Times New Roman" pitchFamily="18" charset="0"/>
                <a:buNone/>
              </a:pPr>
              <a:t>33</a:t>
            </a:fld>
            <a:endParaRPr lang="en-GB" sz="1200" b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258888" y="728663"/>
            <a:ext cx="4340225" cy="36417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pt-BR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611688"/>
            <a:ext cx="5026025" cy="4370387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466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s-ES">
              <a:latin typeface="Calibri" charset="0"/>
            </a:endParaRPr>
          </a:p>
        </p:txBody>
      </p:sp>
      <p:sp>
        <p:nvSpPr>
          <p:cNvPr id="62467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3737D27-42EF-E64A-B8C2-B8A6D5884C78}" type="slidenum">
              <a:rPr lang="es-ES" sz="1200">
                <a:latin typeface="Calibri" charset="0"/>
                <a:cs typeface="Arial" charset="0"/>
              </a:rPr>
              <a:pPr eaLnBrk="1" hangingPunct="1"/>
              <a:t>34</a:t>
            </a:fld>
            <a:endParaRPr lang="es-E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pt-BR" altLang="pt-BR" smtClean="0"/>
          </a:p>
        </p:txBody>
      </p:sp>
      <p:sp>
        <p:nvSpPr>
          <p:cNvPr id="2765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A5295A6-F505-47D4-8E30-996DF2495BD8}" type="slidenum">
              <a:rPr lang="pt-BR" altLang="pt-BR" smtClean="0">
                <a:cs typeface="Arial" charset="0"/>
              </a:rPr>
              <a:pPr>
                <a:spcBef>
                  <a:spcPct val="0"/>
                </a:spcBef>
              </a:pPr>
              <a:t>35</a:t>
            </a:fld>
            <a:endParaRPr lang="pt-BR" altLang="pt-B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6370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  <p:sp>
        <p:nvSpPr>
          <p:cNvPr id="186371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42975" eaLnBrk="0" hangingPunct="0"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942975" eaLnBrk="0" hangingPunct="0"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942975" eaLnBrk="0" hangingPunct="0"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942975" eaLnBrk="0" hangingPunct="0"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942975" eaLnBrk="0" hangingPunct="0"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1672414-0B41-764B-B1B1-9CA392A2E1F2}" type="slidenum">
              <a:rPr lang="pt-BR" sz="1200" b="0">
                <a:solidFill>
                  <a:schemeClr val="tx1"/>
                </a:solidFill>
              </a:rPr>
              <a:pPr/>
              <a:t>36</a:t>
            </a:fld>
            <a:endParaRPr lang="pt-BR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16" y="274954"/>
            <a:ext cx="8914369" cy="1143000"/>
          </a:xfrm>
          <a:prstGeom prst="rect">
            <a:avLst/>
          </a:prstGeom>
        </p:spPr>
        <p:txBody>
          <a:bodyPr lIns="83988" tIns="41994" rIns="83988" bIns="41994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816" y="1600776"/>
            <a:ext cx="8914369" cy="4525935"/>
          </a:xfrm>
          <a:prstGeom prst="rect">
            <a:avLst/>
          </a:prstGeom>
        </p:spPr>
        <p:txBody>
          <a:bodyPr lIns="83988" tIns="41994" rIns="83988" bIns="41994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816" y="6357038"/>
            <a:ext cx="2311350" cy="364206"/>
          </a:xfrm>
          <a:prstGeom prst="rect">
            <a:avLst/>
          </a:prstGeom>
        </p:spPr>
        <p:txBody>
          <a:bodyPr lIns="83988" tIns="41994" rIns="83988" bIns="41994"/>
          <a:lstStyle>
            <a:lvl1pPr>
              <a:defRPr/>
            </a:lvl1pPr>
          </a:lstStyle>
          <a:p>
            <a:fld id="{6A3FC4A5-D5A2-4704-9BA2-BD0568096A67}" type="datetimeFigureOut">
              <a:rPr lang="es-EC"/>
              <a:pPr/>
              <a:t>14/10/16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3900" y="6357038"/>
            <a:ext cx="3138200" cy="364206"/>
          </a:xfrm>
          <a:prstGeom prst="rect">
            <a:avLst/>
          </a:prstGeom>
        </p:spPr>
        <p:txBody>
          <a:bodyPr lIns="83988" tIns="41994" rIns="83988" bIns="41994"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8834" y="6357038"/>
            <a:ext cx="2311350" cy="364206"/>
          </a:xfrm>
          <a:prstGeom prst="rect">
            <a:avLst/>
          </a:prstGeom>
        </p:spPr>
        <p:txBody>
          <a:bodyPr lIns="83988" tIns="41994" rIns="83988" bIns="41994"/>
          <a:lstStyle>
            <a:lvl1pPr>
              <a:defRPr/>
            </a:lvl1pPr>
          </a:lstStyle>
          <a:p>
            <a:fld id="{3554A291-22B0-403D-B363-E3ED04CBDAE3}" type="slidenum">
              <a:rPr lang="es-EC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3331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invGray">
          <a:xfrm>
            <a:off x="9542463" y="0"/>
            <a:ext cx="363537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pt-BR">
              <a:ea typeface="+mn-ea"/>
            </a:endParaRPr>
          </a:p>
        </p:txBody>
      </p:sp>
      <p:sp>
        <p:nvSpPr>
          <p:cNvPr id="1027" name="Freeform 8"/>
          <p:cNvSpPr>
            <a:spLocks/>
          </p:cNvSpPr>
          <p:nvPr/>
        </p:nvSpPr>
        <p:spPr bwMode="white">
          <a:xfrm>
            <a:off x="0" y="-20638"/>
            <a:ext cx="9906000" cy="1682751"/>
          </a:xfrm>
          <a:custGeom>
            <a:avLst/>
            <a:gdLst>
              <a:gd name="T0" fmla="*/ 0 w 5760"/>
              <a:gd name="T1" fmla="*/ 2147483647 h 1060"/>
              <a:gd name="T2" fmla="*/ 0 w 5760"/>
              <a:gd name="T3" fmla="*/ 2147483647 h 1060"/>
              <a:gd name="T4" fmla="*/ 2147483647 w 5760"/>
              <a:gd name="T5" fmla="*/ 2147483647 h 1060"/>
              <a:gd name="T6" fmla="*/ 2147483647 w 5760"/>
              <a:gd name="T7" fmla="*/ 0 h 1060"/>
              <a:gd name="T8" fmla="*/ 2147483647 w 5760"/>
              <a:gd name="T9" fmla="*/ 0 h 1060"/>
              <a:gd name="T10" fmla="*/ 2147483647 w 5760"/>
              <a:gd name="T11" fmla="*/ 2147483647 h 1060"/>
              <a:gd name="T12" fmla="*/ 2147483647 w 5760"/>
              <a:gd name="T13" fmla="*/ 2147483647 h 1060"/>
              <a:gd name="T14" fmla="*/ 2147483647 w 5760"/>
              <a:gd name="T15" fmla="*/ 2147483647 h 1060"/>
              <a:gd name="T16" fmla="*/ 2147483647 w 5760"/>
              <a:gd name="T17" fmla="*/ 2147483647 h 1060"/>
              <a:gd name="T18" fmla="*/ 2147483647 w 5760"/>
              <a:gd name="T19" fmla="*/ 2147483647 h 1060"/>
              <a:gd name="T20" fmla="*/ 2147483647 w 5760"/>
              <a:gd name="T21" fmla="*/ 2147483647 h 1060"/>
              <a:gd name="T22" fmla="*/ 2147483647 w 5760"/>
              <a:gd name="T23" fmla="*/ 2147483647 h 1060"/>
              <a:gd name="T24" fmla="*/ 2147483647 w 5760"/>
              <a:gd name="T25" fmla="*/ 2147483647 h 1060"/>
              <a:gd name="T26" fmla="*/ 2147483647 w 5760"/>
              <a:gd name="T27" fmla="*/ 2147483647 h 1060"/>
              <a:gd name="T28" fmla="*/ 2147483647 w 5760"/>
              <a:gd name="T29" fmla="*/ 2147483647 h 1060"/>
              <a:gd name="T30" fmla="*/ 2147483647 w 5760"/>
              <a:gd name="T31" fmla="*/ 2147483647 h 1060"/>
              <a:gd name="T32" fmla="*/ 2147483647 w 5760"/>
              <a:gd name="T33" fmla="*/ 2147483647 h 1060"/>
              <a:gd name="T34" fmla="*/ 2147483647 w 5760"/>
              <a:gd name="T35" fmla="*/ 2147483647 h 1060"/>
              <a:gd name="T36" fmla="*/ 2147483647 w 5760"/>
              <a:gd name="T37" fmla="*/ 2147483647 h 1060"/>
              <a:gd name="T38" fmla="*/ 2147483647 w 5760"/>
              <a:gd name="T39" fmla="*/ 2147483647 h 1060"/>
              <a:gd name="T40" fmla="*/ 2147483647 w 5760"/>
              <a:gd name="T41" fmla="*/ 2147483647 h 1060"/>
              <a:gd name="T42" fmla="*/ 2147483647 w 5760"/>
              <a:gd name="T43" fmla="*/ 2147483647 h 1060"/>
              <a:gd name="T44" fmla="*/ 2147483647 w 5760"/>
              <a:gd name="T45" fmla="*/ 2147483647 h 1060"/>
              <a:gd name="T46" fmla="*/ 2147483647 w 5760"/>
              <a:gd name="T47" fmla="*/ 2147483647 h 1060"/>
              <a:gd name="T48" fmla="*/ 2147483647 w 5760"/>
              <a:gd name="T49" fmla="*/ 2147483647 h 1060"/>
              <a:gd name="T50" fmla="*/ 2147483647 w 5760"/>
              <a:gd name="T51" fmla="*/ 2147483647 h 1060"/>
              <a:gd name="T52" fmla="*/ 2147483647 w 5760"/>
              <a:gd name="T53" fmla="*/ 2147483647 h 1060"/>
              <a:gd name="T54" fmla="*/ 0 w 5760"/>
              <a:gd name="T55" fmla="*/ 2147483647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EC"/>
          </a:p>
        </p:txBody>
      </p:sp>
      <p:sp>
        <p:nvSpPr>
          <p:cNvPr id="1028" name="Freeform 9"/>
          <p:cNvSpPr>
            <a:spLocks/>
          </p:cNvSpPr>
          <p:nvPr/>
        </p:nvSpPr>
        <p:spPr bwMode="white">
          <a:xfrm>
            <a:off x="0" y="-20638"/>
            <a:ext cx="9086850" cy="1068388"/>
          </a:xfrm>
          <a:custGeom>
            <a:avLst/>
            <a:gdLst>
              <a:gd name="T0" fmla="*/ 0 w 5284"/>
              <a:gd name="T1" fmla="*/ 2147483647 h 673"/>
              <a:gd name="T2" fmla="*/ 0 w 5284"/>
              <a:gd name="T3" fmla="*/ 2147483647 h 673"/>
              <a:gd name="T4" fmla="*/ 2147483647 w 5284"/>
              <a:gd name="T5" fmla="*/ 2147483647 h 673"/>
              <a:gd name="T6" fmla="*/ 2147483647 w 5284"/>
              <a:gd name="T7" fmla="*/ 2147483647 h 673"/>
              <a:gd name="T8" fmla="*/ 2147483647 w 5284"/>
              <a:gd name="T9" fmla="*/ 2147483647 h 673"/>
              <a:gd name="T10" fmla="*/ 2147483647 w 5284"/>
              <a:gd name="T11" fmla="*/ 2147483647 h 673"/>
              <a:gd name="T12" fmla="*/ 2147483647 w 5284"/>
              <a:gd name="T13" fmla="*/ 2147483647 h 673"/>
              <a:gd name="T14" fmla="*/ 2147483647 w 5284"/>
              <a:gd name="T15" fmla="*/ 2147483647 h 673"/>
              <a:gd name="T16" fmla="*/ 2147483647 w 5284"/>
              <a:gd name="T17" fmla="*/ 2147483647 h 673"/>
              <a:gd name="T18" fmla="*/ 2147483647 w 5284"/>
              <a:gd name="T19" fmla="*/ 2147483647 h 673"/>
              <a:gd name="T20" fmla="*/ 2147483647 w 5284"/>
              <a:gd name="T21" fmla="*/ 2147483647 h 673"/>
              <a:gd name="T22" fmla="*/ 2147483647 w 5284"/>
              <a:gd name="T23" fmla="*/ 2147483647 h 673"/>
              <a:gd name="T24" fmla="*/ 2147483647 w 5284"/>
              <a:gd name="T25" fmla="*/ 2147483647 h 673"/>
              <a:gd name="T26" fmla="*/ 2147483647 w 5284"/>
              <a:gd name="T27" fmla="*/ 2147483647 h 673"/>
              <a:gd name="T28" fmla="*/ 2147483647 w 5284"/>
              <a:gd name="T29" fmla="*/ 2147483647 h 673"/>
              <a:gd name="T30" fmla="*/ 2147483647 w 5284"/>
              <a:gd name="T31" fmla="*/ 2147483647 h 673"/>
              <a:gd name="T32" fmla="*/ 2147483647 w 5284"/>
              <a:gd name="T33" fmla="*/ 2147483647 h 673"/>
              <a:gd name="T34" fmla="*/ 2147483647 w 5284"/>
              <a:gd name="T35" fmla="*/ 2147483647 h 673"/>
              <a:gd name="T36" fmla="*/ 2147483647 w 5284"/>
              <a:gd name="T37" fmla="*/ 2147483647 h 673"/>
              <a:gd name="T38" fmla="*/ 2147483647 w 5284"/>
              <a:gd name="T39" fmla="*/ 2147483647 h 673"/>
              <a:gd name="T40" fmla="*/ 2147483647 w 5284"/>
              <a:gd name="T41" fmla="*/ 2147483647 h 673"/>
              <a:gd name="T42" fmla="*/ 2147483647 w 5284"/>
              <a:gd name="T43" fmla="*/ 2147483647 h 673"/>
              <a:gd name="T44" fmla="*/ 2147483647 w 5284"/>
              <a:gd name="T45" fmla="*/ 2147483647 h 673"/>
              <a:gd name="T46" fmla="*/ 2147483647 w 5284"/>
              <a:gd name="T47" fmla="*/ 2147483647 h 673"/>
              <a:gd name="T48" fmla="*/ 2147483647 w 5284"/>
              <a:gd name="T49" fmla="*/ 2147483647 h 673"/>
              <a:gd name="T50" fmla="*/ 2147483647 w 5284"/>
              <a:gd name="T51" fmla="*/ 2147483647 h 673"/>
              <a:gd name="T52" fmla="*/ 2147483647 w 5284"/>
              <a:gd name="T53" fmla="*/ 0 h 673"/>
              <a:gd name="T54" fmla="*/ 2147483647 w 5284"/>
              <a:gd name="T55" fmla="*/ 0 h 673"/>
              <a:gd name="T56" fmla="*/ 2147483647 w 5284"/>
              <a:gd name="T57" fmla="*/ 2147483647 h 673"/>
              <a:gd name="T58" fmla="*/ 2147483647 w 5284"/>
              <a:gd name="T59" fmla="*/ 2147483647 h 673"/>
              <a:gd name="T60" fmla="*/ 2147483647 w 5284"/>
              <a:gd name="T61" fmla="*/ 2147483647 h 673"/>
              <a:gd name="T62" fmla="*/ 2147483647 w 5284"/>
              <a:gd name="T63" fmla="*/ 2147483647 h 673"/>
              <a:gd name="T64" fmla="*/ 2147483647 w 5284"/>
              <a:gd name="T65" fmla="*/ 2147483647 h 673"/>
              <a:gd name="T66" fmla="*/ 2147483647 w 5284"/>
              <a:gd name="T67" fmla="*/ 2147483647 h 673"/>
              <a:gd name="T68" fmla="*/ 2147483647 w 5284"/>
              <a:gd name="T69" fmla="*/ 2147483647 h 673"/>
              <a:gd name="T70" fmla="*/ 2147483647 w 5284"/>
              <a:gd name="T71" fmla="*/ 2147483647 h 673"/>
              <a:gd name="T72" fmla="*/ 2147483647 w 5284"/>
              <a:gd name="T73" fmla="*/ 2147483647 h 673"/>
              <a:gd name="T74" fmla="*/ 2147483647 w 5284"/>
              <a:gd name="T75" fmla="*/ 2147483647 h 673"/>
              <a:gd name="T76" fmla="*/ 2147483647 w 5284"/>
              <a:gd name="T77" fmla="*/ 2147483647 h 673"/>
              <a:gd name="T78" fmla="*/ 2147483647 w 5284"/>
              <a:gd name="T79" fmla="*/ 2147483647 h 673"/>
              <a:gd name="T80" fmla="*/ 2147483647 w 5284"/>
              <a:gd name="T81" fmla="*/ 2147483647 h 673"/>
              <a:gd name="T82" fmla="*/ 2147483647 w 5284"/>
              <a:gd name="T83" fmla="*/ 2147483647 h 673"/>
              <a:gd name="T84" fmla="*/ 2147483647 w 5284"/>
              <a:gd name="T85" fmla="*/ 2147483647 h 673"/>
              <a:gd name="T86" fmla="*/ 0 w 5284"/>
              <a:gd name="T87" fmla="*/ 2147483647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EC"/>
          </a:p>
        </p:txBody>
      </p:sp>
      <p:sp>
        <p:nvSpPr>
          <p:cNvPr id="1029" name="Freeform 10"/>
          <p:cNvSpPr>
            <a:spLocks/>
          </p:cNvSpPr>
          <p:nvPr/>
        </p:nvSpPr>
        <p:spPr bwMode="white">
          <a:xfrm>
            <a:off x="0" y="-20638"/>
            <a:ext cx="4959350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7 h 286"/>
              <a:gd name="T4" fmla="*/ 2147483647 w 2884"/>
              <a:gd name="T5" fmla="*/ 2147483647 h 286"/>
              <a:gd name="T6" fmla="*/ 2147483647 w 2884"/>
              <a:gd name="T7" fmla="*/ 2147483647 h 286"/>
              <a:gd name="T8" fmla="*/ 2147483647 w 2884"/>
              <a:gd name="T9" fmla="*/ 2147483647 h 286"/>
              <a:gd name="T10" fmla="*/ 2147483647 w 2884"/>
              <a:gd name="T11" fmla="*/ 2147483647 h 286"/>
              <a:gd name="T12" fmla="*/ 2147483647 w 2884"/>
              <a:gd name="T13" fmla="*/ 2147483647 h 286"/>
              <a:gd name="T14" fmla="*/ 2147483647 w 2884"/>
              <a:gd name="T15" fmla="*/ 2147483647 h 286"/>
              <a:gd name="T16" fmla="*/ 2147483647 w 2884"/>
              <a:gd name="T17" fmla="*/ 2147483647 h 286"/>
              <a:gd name="T18" fmla="*/ 2147483647 w 2884"/>
              <a:gd name="T19" fmla="*/ 2147483647 h 286"/>
              <a:gd name="T20" fmla="*/ 2147483647 w 2884"/>
              <a:gd name="T21" fmla="*/ 2147483647 h 286"/>
              <a:gd name="T22" fmla="*/ 2147483647 w 2884"/>
              <a:gd name="T23" fmla="*/ 2147483647 h 286"/>
              <a:gd name="T24" fmla="*/ 2147483647 w 2884"/>
              <a:gd name="T25" fmla="*/ 2147483647 h 286"/>
              <a:gd name="T26" fmla="*/ 2147483647 w 2884"/>
              <a:gd name="T27" fmla="*/ 2147483647 h 286"/>
              <a:gd name="T28" fmla="*/ 2147483647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EC"/>
          </a:p>
        </p:txBody>
      </p:sp>
      <p:sp>
        <p:nvSpPr>
          <p:cNvPr id="17" name="16 Rectángulo"/>
          <p:cNvSpPr/>
          <p:nvPr userDrawn="1"/>
        </p:nvSpPr>
        <p:spPr bwMode="auto">
          <a:xfrm>
            <a:off x="-15875" y="-65088"/>
            <a:ext cx="10239375" cy="7072313"/>
          </a:xfrm>
          <a:prstGeom prst="rect">
            <a:avLst/>
          </a:prstGeom>
          <a:solidFill>
            <a:schemeClr val="bg2">
              <a:lumMod val="85000"/>
              <a:lumOff val="15000"/>
            </a:schemeClr>
          </a:solidFill>
          <a:ln w="12700" cap="sq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endParaRPr lang="es-EC">
              <a:ea typeface="+mn-ea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gazetadopovo.com.br/opiniao/artigos/o-banco-central-esta-suicidando-o-brasil-dh5s162swds5080e0d20jsmpc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4.bcb.gov.br/top50/port/top50.asp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3X9LVf" TargetMode="External"/><Relationship Id="rId4" Type="http://schemas.openxmlformats.org/officeDocument/2006/relationships/hyperlink" Target="http://goo.gl/uu9Opc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goo.gl/yCCpue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iepecdg.com.br/uploads/artigos/SSRN-id2479685.pdf" TargetMode="External"/><Relationship Id="rId4" Type="http://schemas.openxmlformats.org/officeDocument/2006/relationships/hyperlink" Target="http://data.worldbank.org/indicator/SI.POV.GINI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divida-auditoriacidada.org.br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ditoriacidada.org.br" TargetMode="External"/><Relationship Id="rId4" Type="http://schemas.openxmlformats.org/officeDocument/2006/relationships/hyperlink" Target="http://www.facebook.com/auditoriacidada.pagina" TargetMode="External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72480" y="-127565"/>
            <a:ext cx="9633520" cy="694036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 sz="3200" u="sng" dirty="0">
              <a:solidFill>
                <a:srgbClr val="FFFF00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endParaRPr lang="pt-BR" sz="4400" i="1" u="sng" dirty="0" smtClean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2700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b="0" i="1" u="sng" dirty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/>
            <a:endParaRPr lang="en-US" sz="2500" b="0" i="1" dirty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/>
            <a:r>
              <a:rPr lang="en-US" sz="2500" b="0" i="1" dirty="0" smtClean="0">
                <a:solidFill>
                  <a:srgbClr val="FFFFFF"/>
                </a:solidFill>
                <a:latin typeface="Tahoma" charset="0"/>
                <a:cs typeface="Tahoma" charset="0"/>
              </a:rPr>
              <a:t>Maria Lucia Fattorelli</a:t>
            </a:r>
          </a:p>
          <a:p>
            <a:pPr algn="ctr"/>
            <a:endParaRPr lang="pt-BR" sz="2000" b="0" dirty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pt-BR" sz="2000" b="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“</a:t>
            </a:r>
            <a:r>
              <a:rPr lang="pt-BR" sz="2000" b="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Regimes e Mecanismos de Economia Internacional</a:t>
            </a:r>
            <a:r>
              <a:rPr lang="pt-BR" sz="2000" b="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” - UERJ</a:t>
            </a:r>
            <a:endParaRPr lang="pt-BR" sz="2000" b="0" dirty="0" smtClean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pt-BR" sz="2000" b="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Rio de Janeiro, 13</a:t>
            </a:r>
            <a:r>
              <a:rPr lang="en-US" sz="2000" b="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sz="2000" b="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de outubro de 2016</a:t>
            </a:r>
          </a:p>
        </p:txBody>
      </p:sp>
      <p:sp>
        <p:nvSpPr>
          <p:cNvPr id="3075" name="CaixaDeTexto 3"/>
          <p:cNvSpPr txBox="1">
            <a:spLocks noChangeArrowheads="1"/>
          </p:cNvSpPr>
          <p:nvPr/>
        </p:nvSpPr>
        <p:spPr bwMode="auto">
          <a:xfrm flipH="1">
            <a:off x="272480" y="2204864"/>
            <a:ext cx="9633520" cy="241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pt-BR" sz="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pt-BR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Orçamento Público Brasileiro </a:t>
            </a:r>
          </a:p>
          <a:p>
            <a:pPr algn="ctr">
              <a:lnSpc>
                <a:spcPct val="120000"/>
              </a:lnSpc>
            </a:pPr>
            <a:r>
              <a:rPr lang="pt-BR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e os riscos da PEC 241: </a:t>
            </a:r>
            <a:r>
              <a:rPr lang="pt-BR" sz="2800" b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Teto para gastos públicos, Recursos sem Limite para o Sistema da Dívida e para Esquema das Debêntures de Estatais Não Dependentes 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950" y="214313"/>
            <a:ext cx="54387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val="4291206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38125" y="142875"/>
            <a:ext cx="9899451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pt-BR" sz="2800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PARADOXO BRASIL </a:t>
            </a:r>
            <a:endParaRPr lang="pt-BR" sz="2800" dirty="0">
              <a:solidFill>
                <a:srgbClr val="92D050"/>
              </a:solidFill>
              <a:latin typeface="Tahoma" charset="0"/>
              <a:cs typeface="Tahoma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80799"/>
              </p:ext>
            </p:extLst>
          </p:nvPr>
        </p:nvGraphicFramePr>
        <p:xfrm>
          <a:off x="272480" y="620688"/>
          <a:ext cx="9633520" cy="6237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6760"/>
                <a:gridCol w="4816760"/>
              </a:tblGrid>
              <a:tr h="62373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pt-BR" sz="1800" dirty="0" smtClean="0">
                          <a:solidFill>
                            <a:schemeClr val="bg2"/>
                          </a:solidFill>
                          <a:latin typeface="Tahoma" charset="0"/>
                          <a:cs typeface="Tahoma" charset="0"/>
                        </a:rPr>
                        <a:t>9ª Maior Economia Mundial</a:t>
                      </a:r>
                    </a:p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pt-BR" sz="1800" dirty="0" smtClean="0">
                          <a:solidFill>
                            <a:schemeClr val="bg2"/>
                          </a:solidFill>
                          <a:latin typeface="Tahoma" charset="0"/>
                          <a:cs typeface="Tahoma" charset="0"/>
                        </a:rPr>
                        <a:t>IMENSAS POTENCIALIDADES  ABUNDÂNCIA</a:t>
                      </a:r>
                      <a:endParaRPr lang="pt-BR" sz="500" dirty="0" smtClean="0">
                        <a:solidFill>
                          <a:schemeClr val="bg2"/>
                        </a:solidFill>
                        <a:latin typeface="Tahoma" charset="0"/>
                        <a:cs typeface="Tahoma" charset="0"/>
                      </a:endParaRPr>
                    </a:p>
                    <a:p>
                      <a:endParaRPr lang="en-US" sz="800" dirty="0" smtClean="0"/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Maior reserva de Nióbio do mundo 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Terceira maior reserva de petróleo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Maior reserva de água potável do mundo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Maior área agriculturável do mundo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Riquezas minerais diversas e Terras Raras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Riquezas biológicas: fauna e flora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Extensão territorial e mesmo idioma 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Clima favorável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Potencial energético, industrial e comercial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/>
                        <a:buChar char="•"/>
                      </a:pP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Tahoma" charset="0"/>
                          <a:cs typeface="Tahoma" charset="0"/>
                        </a:rPr>
                        <a:t>Riqueza humana e cultural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solidFill>
                            <a:srgbClr val="000000"/>
                          </a:solidFill>
                          <a:latin typeface="Tahoma" charset="0"/>
                          <a:cs typeface="Tahoma" charset="0"/>
                        </a:rPr>
                        <a:t>CENÁRIO BRASIL 2015/2016</a:t>
                      </a:r>
                      <a:endParaRPr lang="pt-BR" sz="500" dirty="0" smtClean="0">
                        <a:solidFill>
                          <a:srgbClr val="000000"/>
                        </a:solidFill>
                        <a:latin typeface="Tahoma" charset="0"/>
                        <a:cs typeface="Tahoma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solidFill>
                            <a:srgbClr val="000000"/>
                          </a:solidFill>
                          <a:latin typeface="Tahoma" charset="0"/>
                          <a:cs typeface="Tahoma" charset="0"/>
                        </a:rPr>
                        <a:t>ESCASSEZ</a:t>
                      </a:r>
                      <a:endParaRPr lang="en-US" sz="1800" dirty="0" smtClean="0"/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BR" dirty="0" smtClean="0">
                          <a:solidFill>
                            <a:srgbClr val="FFFFFF"/>
                          </a:solidFill>
                          <a:latin typeface="Tahoma" charset="0"/>
                          <a:cs typeface="Tahoma" charset="0"/>
                        </a:rPr>
                        <a:t>CRISES</a:t>
                      </a:r>
                    </a:p>
                    <a:p>
                      <a:pPr marL="457200" indent="-457200">
                        <a:spcBef>
                          <a:spcPts val="600"/>
                        </a:spcBef>
                        <a:buFont typeface="Wingdings" charset="2"/>
                        <a:buChar char="Ø"/>
                      </a:pPr>
                      <a:r>
                        <a:rPr lang="pt-BR" dirty="0" smtClean="0">
                          <a:solidFill>
                            <a:srgbClr val="FFFFFF"/>
                          </a:solidFill>
                          <a:latin typeface="Tahoma" charset="0"/>
                          <a:cs typeface="Tahoma" charset="0"/>
                        </a:rPr>
                        <a:t>Econômica seletiva</a:t>
                      </a:r>
                    </a:p>
                    <a:p>
                      <a:pPr marL="1200150" lvl="1" indent="-457200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pt-BR" b="0" dirty="0" smtClean="0">
                          <a:solidFill>
                            <a:srgbClr val="FFFFFF"/>
                          </a:solidFill>
                          <a:latin typeface="Tahoma" charset="0"/>
                          <a:ea typeface="ＭＳ Ｐゴシック" charset="0"/>
                          <a:cs typeface="Tahoma" charset="0"/>
                        </a:rPr>
                        <a:t>Desindustrialização</a:t>
                      </a:r>
                    </a:p>
                    <a:p>
                      <a:pPr marL="1200150" lvl="1" indent="-457200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pt-BR" b="0" dirty="0" smtClean="0">
                          <a:solidFill>
                            <a:srgbClr val="FFFFFF"/>
                          </a:solidFill>
                          <a:latin typeface="Tahoma" charset="0"/>
                          <a:ea typeface="ＭＳ Ｐゴシック" charset="0"/>
                          <a:cs typeface="Tahoma" charset="0"/>
                        </a:rPr>
                        <a:t>Queda da atividade comercial </a:t>
                      </a:r>
                    </a:p>
                    <a:p>
                      <a:pPr marL="1200150" lvl="1" indent="-457200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pt-BR" b="0" dirty="0" smtClean="0">
                          <a:solidFill>
                            <a:srgbClr val="FFFFFF"/>
                          </a:solidFill>
                          <a:latin typeface="Tahoma" charset="0"/>
                          <a:ea typeface="ＭＳ Ｐゴシック" charset="0"/>
                          <a:cs typeface="Tahoma" charset="0"/>
                        </a:rPr>
                        <a:t>Desemprego</a:t>
                      </a:r>
                    </a:p>
                    <a:p>
                      <a:pPr marL="1200150" lvl="1" indent="-457200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pt-BR" b="0" dirty="0" smtClean="0">
                          <a:solidFill>
                            <a:srgbClr val="FFFFFF"/>
                          </a:solidFill>
                          <a:latin typeface="Tahoma" charset="0"/>
                          <a:ea typeface="ＭＳ Ｐゴシック" charset="0"/>
                          <a:cs typeface="Tahoma" charset="0"/>
                        </a:rPr>
                        <a:t>Perdas salariais</a:t>
                      </a:r>
                    </a:p>
                    <a:p>
                      <a:pPr marL="1200150" lvl="1" indent="-457200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pt-BR" b="0" dirty="0" smtClean="0">
                          <a:solidFill>
                            <a:srgbClr val="FFFFFF"/>
                          </a:solidFill>
                          <a:latin typeface="Tahoma" charset="0"/>
                          <a:ea typeface="ＭＳ Ｐゴシック" charset="0"/>
                          <a:cs typeface="Tahoma" charset="0"/>
                        </a:rPr>
                        <a:t>Privatizações</a:t>
                      </a:r>
                    </a:p>
                    <a:p>
                      <a:pPr marL="1200150" lvl="1" indent="-457200">
                        <a:spcBef>
                          <a:spcPts val="600"/>
                        </a:spcBef>
                        <a:buFont typeface="Arial"/>
                        <a:buChar char="•"/>
                      </a:pPr>
                      <a:r>
                        <a:rPr lang="pt-BR" b="0" dirty="0" smtClean="0">
                          <a:solidFill>
                            <a:srgbClr val="FFFFFF"/>
                          </a:solidFill>
                          <a:latin typeface="Tahoma" charset="0"/>
                          <a:ea typeface="ＭＳ Ｐゴシック" charset="0"/>
                          <a:cs typeface="Tahoma" charset="0"/>
                        </a:rPr>
                        <a:t>Encolhimento do PIB </a:t>
                      </a:r>
                    </a:p>
                    <a:p>
                      <a:pPr marL="457200" indent="-457200">
                        <a:spcBef>
                          <a:spcPts val="600"/>
                        </a:spcBef>
                        <a:buFont typeface="Wingdings" charset="2"/>
                        <a:buChar char="Ø"/>
                      </a:pPr>
                      <a:r>
                        <a:rPr lang="pt-BR" dirty="0" smtClean="0">
                          <a:solidFill>
                            <a:srgbClr val="FFFFFF"/>
                          </a:solidFill>
                          <a:latin typeface="Tahoma" charset="0"/>
                          <a:cs typeface="Tahoma" charset="0"/>
                        </a:rPr>
                        <a:t>Social</a:t>
                      </a:r>
                    </a:p>
                    <a:p>
                      <a:pPr marL="457200" indent="-457200">
                        <a:spcBef>
                          <a:spcPts val="600"/>
                        </a:spcBef>
                        <a:buFont typeface="Wingdings" charset="2"/>
                        <a:buChar char="Ø"/>
                      </a:pPr>
                      <a:r>
                        <a:rPr lang="pt-BR" dirty="0" smtClean="0">
                          <a:solidFill>
                            <a:srgbClr val="FFFFFF"/>
                          </a:solidFill>
                          <a:latin typeface="Tahoma" charset="0"/>
                          <a:cs typeface="Tahoma" charset="0"/>
                        </a:rPr>
                        <a:t>Política</a:t>
                      </a:r>
                    </a:p>
                    <a:p>
                      <a:pPr marL="457200" indent="-457200">
                        <a:spcBef>
                          <a:spcPts val="600"/>
                        </a:spcBef>
                        <a:buFont typeface="Wingdings" charset="2"/>
                        <a:buChar char="Ø"/>
                      </a:pPr>
                      <a:r>
                        <a:rPr lang="pt-BR" dirty="0" smtClean="0">
                          <a:solidFill>
                            <a:srgbClr val="FFFFFF"/>
                          </a:solidFill>
                          <a:latin typeface="Tahoma" charset="0"/>
                          <a:cs typeface="Tahoma" charset="0"/>
                        </a:rPr>
                        <a:t>Ambiental</a:t>
                      </a:r>
                      <a:endParaRPr lang="pt-BR" dirty="0" smtClean="0">
                        <a:solidFill>
                          <a:srgbClr val="92D050"/>
                        </a:solidFill>
                        <a:latin typeface="Tahoma" charset="0"/>
                        <a:cs typeface="Tahoma" charset="0"/>
                      </a:endParaRPr>
                    </a:p>
                    <a:p>
                      <a:pPr>
                        <a:spcBef>
                          <a:spcPts val="0"/>
                        </a:spcBef>
                      </a:pPr>
                      <a:endParaRPr lang="pt-BR" sz="300" dirty="0" smtClean="0">
                        <a:solidFill>
                          <a:schemeClr val="tx1"/>
                        </a:solidFill>
                        <a:latin typeface="Tahoma" charset="0"/>
                        <a:cs typeface="Tahoma" charset="0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BR" dirty="0" smtClean="0">
                          <a:solidFill>
                            <a:srgbClr val="000000"/>
                          </a:solidFill>
                          <a:latin typeface="Tahoma" charset="0"/>
                          <a:cs typeface="Tahoma" charset="0"/>
                        </a:rPr>
                        <a:t>AJUSTE FISCAL: </a:t>
                      </a:r>
                      <a:r>
                        <a:rPr lang="pt-BR" b="0" dirty="0" smtClean="0">
                          <a:solidFill>
                            <a:srgbClr val="FFFFFF"/>
                          </a:solidFill>
                          <a:latin typeface="Tahoma" charset="0"/>
                          <a:cs typeface="Tahoma" charset="0"/>
                        </a:rPr>
                        <a:t>Corte de investimentos e gastos sociais; aumento de tributos para a classe média e pobre; privatizações</a:t>
                      </a:r>
                    </a:p>
                    <a:p>
                      <a:pPr>
                        <a:spcBef>
                          <a:spcPts val="0"/>
                        </a:spcBef>
                      </a:pPr>
                      <a:endParaRPr lang="pt-BR" sz="300" dirty="0" smtClean="0">
                        <a:solidFill>
                          <a:schemeClr val="accent1"/>
                        </a:solidFill>
                        <a:latin typeface="Tahoma" charset="0"/>
                        <a:cs typeface="Tahoma" charset="0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BR" dirty="0" smtClean="0">
                          <a:solidFill>
                            <a:srgbClr val="000000"/>
                          </a:solidFill>
                          <a:latin typeface="Tahoma" charset="0"/>
                          <a:cs typeface="Tahoma" charset="0"/>
                        </a:rPr>
                        <a:t>CRESCIMENTO ACELERADO DA DÍVIDA PÚBLICA = </a:t>
                      </a:r>
                      <a:r>
                        <a:rPr lang="pt-BR" dirty="0" smtClean="0">
                          <a:solidFill>
                            <a:srgbClr val="FF0000"/>
                          </a:solidFill>
                          <a:latin typeface="Tahoma" charset="0"/>
                          <a:cs typeface="Tahoma" charset="0"/>
                        </a:rPr>
                        <a:t>CRISE FISCAL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67934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6632"/>
            <a:ext cx="10641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92D050"/>
                </a:solidFill>
                <a:latin typeface="Tahoma"/>
                <a:cs typeface="Tahoma"/>
              </a:rPr>
              <a:t>Orçamento Geral da </a:t>
            </a:r>
            <a:r>
              <a:rPr lang="pt-BR" dirty="0" smtClean="0">
                <a:solidFill>
                  <a:srgbClr val="92D050"/>
                </a:solidFill>
                <a:latin typeface="Tahoma"/>
                <a:cs typeface="Tahoma"/>
              </a:rPr>
              <a:t>União 2015 </a:t>
            </a:r>
            <a:r>
              <a:rPr lang="pt-BR" sz="2000" dirty="0">
                <a:solidFill>
                  <a:srgbClr val="92D050"/>
                </a:solidFill>
                <a:latin typeface="Tahoma"/>
                <a:cs typeface="Tahoma"/>
              </a:rPr>
              <a:t>(</a:t>
            </a:r>
            <a:r>
              <a:rPr lang="pt-BR" sz="2000" dirty="0" smtClean="0">
                <a:solidFill>
                  <a:srgbClr val="92D050"/>
                </a:solidFill>
                <a:latin typeface="Tahoma"/>
                <a:cs typeface="Tahoma"/>
              </a:rPr>
              <a:t>Executado) </a:t>
            </a:r>
            <a:r>
              <a:rPr lang="pt-BR" sz="2200" dirty="0" smtClean="0">
                <a:solidFill>
                  <a:srgbClr val="92D050"/>
                </a:solidFill>
                <a:latin typeface="Tahoma"/>
                <a:cs typeface="Tahoma"/>
              </a:rPr>
              <a:t>Total = </a:t>
            </a:r>
            <a:r>
              <a:rPr lang="pt-BR" sz="2200" dirty="0" err="1" smtClean="0">
                <a:solidFill>
                  <a:srgbClr val="92D050"/>
                </a:solidFill>
                <a:latin typeface="Tahoma"/>
                <a:cs typeface="Tahoma"/>
              </a:rPr>
              <a:t>R</a:t>
            </a:r>
            <a:r>
              <a:rPr lang="pt-BR" sz="2200" dirty="0">
                <a:solidFill>
                  <a:srgbClr val="92D050"/>
                </a:solidFill>
                <a:latin typeface="Tahoma"/>
                <a:cs typeface="Tahoma"/>
              </a:rPr>
              <a:t>$ </a:t>
            </a:r>
            <a:r>
              <a:rPr lang="pt-BR" sz="2200" dirty="0" smtClean="0">
                <a:solidFill>
                  <a:srgbClr val="92D050"/>
                </a:solidFill>
                <a:latin typeface="Tahoma"/>
                <a:cs typeface="Tahoma"/>
              </a:rPr>
              <a:t>2,268 trilhão</a:t>
            </a:r>
            <a:endParaRPr lang="pt-BR" sz="2200" dirty="0">
              <a:solidFill>
                <a:srgbClr val="92D050"/>
              </a:solidFill>
              <a:latin typeface="Tahoma"/>
              <a:cs typeface="Tahom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488" y="6597352"/>
            <a:ext cx="9561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tx1"/>
                </a:solidFill>
                <a:latin typeface="Tahoma"/>
                <a:cs typeface="Tahoma"/>
              </a:rPr>
              <a:t>Fonte: SIAFI		Elaboração: AUDITORIA </a:t>
            </a:r>
            <a:r>
              <a:rPr lang="en-US" sz="1600" dirty="0" smtClean="0">
                <a:solidFill>
                  <a:schemeClr val="tx1"/>
                </a:solidFill>
                <a:latin typeface="Tahoma"/>
                <a:cs typeface="Tahoma"/>
              </a:rPr>
              <a:t>CIDADÃ DA DÍVIDA</a:t>
            </a:r>
            <a:endParaRPr lang="en-US" sz="160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pic>
        <p:nvPicPr>
          <p:cNvPr id="5" name="Imagem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620688"/>
            <a:ext cx="9001000" cy="5904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30385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480" y="188640"/>
            <a:ext cx="9633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rgbClr val="94C600"/>
                </a:solidFill>
                <a:latin typeface="Tahoma"/>
                <a:cs typeface="Tahoma"/>
              </a:rPr>
              <a:t>Qual é a principal determinante da CRISE FISCAL?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72" y="692696"/>
            <a:ext cx="9705528" cy="25202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093296"/>
            <a:ext cx="10137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94C600"/>
                </a:solidFill>
                <a:latin typeface="Tahoma"/>
                <a:cs typeface="Tahoma"/>
              </a:rPr>
              <a:t>DÍVIDA INTERNA CRESCEU 732 BILHÕES </a:t>
            </a:r>
            <a:r>
              <a:rPr lang="pt-BR" dirty="0">
                <a:solidFill>
                  <a:srgbClr val="94C600"/>
                </a:solidFill>
                <a:latin typeface="Tahoma"/>
                <a:cs typeface="Tahoma"/>
              </a:rPr>
              <a:t>em 11 meses de 2015</a:t>
            </a:r>
          </a:p>
          <a:p>
            <a:pPr algn="ctr"/>
            <a:r>
              <a:rPr lang="pt-BR" dirty="0">
                <a:solidFill>
                  <a:srgbClr val="94C600"/>
                </a:solidFill>
                <a:latin typeface="Tahoma"/>
                <a:cs typeface="Tahoma"/>
              </a:rPr>
              <a:t>Qual é  a contrapartida dessa dívida?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72" y="3284984"/>
            <a:ext cx="9705528" cy="280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78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480" y="188641"/>
            <a:ext cx="9633520" cy="6247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rgbClr val="94C600"/>
                </a:solidFill>
                <a:latin typeface="Tahoma"/>
                <a:cs typeface="Tahoma"/>
              </a:rPr>
              <a:t>QUAL AS CAUSAS DA CRISE ATUAL?</a:t>
            </a:r>
          </a:p>
          <a:p>
            <a:pPr algn="ctr"/>
            <a:endParaRPr lang="pt-BR" sz="3200" dirty="0">
              <a:solidFill>
                <a:srgbClr val="FFFFFF"/>
              </a:solidFill>
              <a:latin typeface="Tahoma"/>
              <a:cs typeface="Tahoma"/>
            </a:endParaRPr>
          </a:p>
          <a:p>
            <a:pPr marL="457200" indent="-457200">
              <a:buFont typeface="Arial"/>
              <a:buChar char="•"/>
            </a:pPr>
            <a:r>
              <a:rPr lang="pt-BR" sz="2800" dirty="0" smtClean="0">
                <a:solidFill>
                  <a:srgbClr val="FFFFFF"/>
                </a:solidFill>
                <a:latin typeface="Tahoma"/>
                <a:cs typeface="Tahoma"/>
              </a:rPr>
              <a:t>Déficit </a:t>
            </a:r>
            <a:r>
              <a:rPr lang="pt-BR" sz="2800" dirty="0">
                <a:solidFill>
                  <a:srgbClr val="FFFFFF"/>
                </a:solidFill>
              </a:rPr>
              <a:t>	</a:t>
            </a:r>
          </a:p>
          <a:p>
            <a:r>
              <a:rPr lang="pt-BR" sz="2800" b="0" dirty="0">
                <a:solidFill>
                  <a:srgbClr val="92D050"/>
                </a:solidFill>
                <a:latin typeface="Tahoma"/>
                <a:cs typeface="Tahoma"/>
              </a:rPr>
              <a:t>2016 </a:t>
            </a:r>
            <a:r>
              <a:rPr lang="pt-BR" sz="2800" b="0" dirty="0">
                <a:solidFill>
                  <a:schemeClr val="tx1"/>
                </a:solidFill>
                <a:latin typeface="Tahoma"/>
                <a:cs typeface="Tahoma"/>
              </a:rPr>
              <a:t>Projeção de déficit de R$170,5 bilhões</a:t>
            </a:r>
          </a:p>
          <a:p>
            <a:r>
              <a:rPr lang="pt-BR" sz="2800" b="0" dirty="0">
                <a:solidFill>
                  <a:srgbClr val="92D050"/>
                </a:solidFill>
                <a:latin typeface="Tahoma"/>
                <a:cs typeface="Tahoma"/>
              </a:rPr>
              <a:t>2015 </a:t>
            </a:r>
            <a:r>
              <a:rPr lang="pt-BR" sz="2800" b="0" dirty="0">
                <a:solidFill>
                  <a:srgbClr val="FFFFFF"/>
                </a:solidFill>
                <a:latin typeface="Tahoma"/>
                <a:cs typeface="Tahoma"/>
              </a:rPr>
              <a:t>Déficit de </a:t>
            </a:r>
            <a:r>
              <a:rPr lang="pt-BR" sz="2800" b="0" dirty="0" err="1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lang="pt-BR" sz="2800" b="0" dirty="0">
                <a:solidFill>
                  <a:srgbClr val="FFFFFF"/>
                </a:solidFill>
                <a:latin typeface="Tahoma"/>
                <a:cs typeface="Tahoma"/>
              </a:rPr>
              <a:t>$ 111,2 bilhões</a:t>
            </a:r>
            <a:endParaRPr lang="pt-BR" sz="28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endParaRPr lang="pt-BR" sz="2800" b="0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pPr marL="457200" indent="-457200">
              <a:buFont typeface="Arial"/>
              <a:buChar char="•"/>
            </a:pPr>
            <a:r>
              <a:rPr lang="pt-BR" sz="2800" dirty="0">
                <a:solidFill>
                  <a:srgbClr val="FFFFFF"/>
                </a:solidFill>
                <a:latin typeface="Tahoma"/>
                <a:cs typeface="Tahoma"/>
              </a:rPr>
              <a:t>Elevada Dívida Pública</a:t>
            </a:r>
          </a:p>
          <a:p>
            <a:pPr algn="ctr"/>
            <a:r>
              <a:rPr lang="pt-BR" sz="2800" b="0" dirty="0" smtClean="0">
                <a:solidFill>
                  <a:srgbClr val="94C600"/>
                </a:solidFill>
                <a:latin typeface="Tahoma"/>
                <a:cs typeface="Tahoma"/>
              </a:rPr>
              <a:t>A Dívida Pública tem sido colocada como justificativa para todos os projetos em andamento no Congresso Nacional, que suprimem direitos sociais: PLP 257/2015; PEC 241/2016; PEC da DRU e DREM etc.</a:t>
            </a:r>
          </a:p>
          <a:p>
            <a:pPr algn="ctr"/>
            <a:endParaRPr lang="pt-BR" sz="2800" b="0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pPr algn="ctr"/>
            <a:r>
              <a:rPr lang="pt-BR" sz="2800" dirty="0">
                <a:solidFill>
                  <a:srgbClr val="FFFFFF"/>
                </a:solidFill>
                <a:latin typeface="Tahoma"/>
                <a:cs typeface="Tahoma"/>
              </a:rPr>
              <a:t>Que déficit é esse?</a:t>
            </a:r>
          </a:p>
          <a:p>
            <a:pPr algn="ctr"/>
            <a:r>
              <a:rPr lang="pt-BR" sz="2800" dirty="0">
                <a:solidFill>
                  <a:srgbClr val="FFFFFF"/>
                </a:solidFill>
                <a:latin typeface="Tahoma"/>
                <a:cs typeface="Tahoma"/>
              </a:rPr>
              <a:t>Qual a razão do crescimento da dívida? </a:t>
            </a:r>
          </a:p>
        </p:txBody>
      </p:sp>
    </p:spTree>
    <p:extLst>
      <p:ext uri="{BB962C8B-B14F-4D97-AF65-F5344CB8AC3E}">
        <p14:creationId xmlns:p14="http://schemas.microsoft.com/office/powerpoint/2010/main" val="166990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49144" y="116632"/>
            <a:ext cx="3656856" cy="6647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QUANDO COMPUTADAS TODAS AS CONTAS NÃO HÁ DEFICIT</a:t>
            </a:r>
          </a:p>
          <a:p>
            <a:pPr lvl="0" algn="ctr"/>
            <a:endParaRPr lang="pt-BR" dirty="0">
              <a:solidFill>
                <a:schemeClr val="accent1"/>
              </a:solidFill>
              <a:latin typeface="Tahoma"/>
              <a:cs typeface="Tahoma"/>
            </a:endParaRPr>
          </a:p>
          <a:p>
            <a:pPr lvl="0" algn="ctr"/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SOBRARAM </a:t>
            </a:r>
            <a:r>
              <a:rPr lang="pt-BR" dirty="0" err="1" smtClean="0">
                <a:solidFill>
                  <a:schemeClr val="accent1"/>
                </a:solidFill>
                <a:latin typeface="Tahoma"/>
                <a:cs typeface="Tahoma"/>
              </a:rPr>
              <a:t>R</a:t>
            </a:r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$ 480 </a:t>
            </a:r>
            <a:r>
              <a:rPr lang="pt-BR" dirty="0">
                <a:solidFill>
                  <a:schemeClr val="accent1"/>
                </a:solidFill>
                <a:latin typeface="Tahoma"/>
                <a:cs typeface="Tahoma"/>
              </a:rPr>
              <a:t>bilhões </a:t>
            </a:r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em 2015</a:t>
            </a:r>
          </a:p>
          <a:p>
            <a:pPr lvl="0"/>
            <a:endParaRPr lang="pt-BR" sz="8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342900" lvl="0" indent="-342900">
              <a:buFont typeface="Arial"/>
              <a:buChar char="•"/>
            </a:pP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Juros e amortizações da dívida: gasto mais relevante (42,43%</a:t>
            </a:r>
            <a:r>
              <a:rPr lang="pt-BR" sz="2200" b="0" dirty="0" smtClean="0">
                <a:solidFill>
                  <a:schemeClr val="tx1"/>
                </a:solidFill>
                <a:latin typeface="Tahoma"/>
                <a:cs typeface="Tahoma"/>
              </a:rPr>
              <a:t>)</a:t>
            </a:r>
          </a:p>
          <a:p>
            <a:pPr lvl="0"/>
            <a:endParaRPr lang="pt-BR" sz="22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342900" lvl="0" indent="-342900">
              <a:buFont typeface="Arial"/>
              <a:buChar char="•"/>
            </a:pPr>
            <a:r>
              <a:rPr lang="pt-BR" sz="2200" b="0" dirty="0" smtClean="0">
                <a:solidFill>
                  <a:schemeClr val="tx1"/>
                </a:solidFill>
                <a:latin typeface="Tahoma"/>
                <a:cs typeface="Tahoma"/>
              </a:rPr>
              <a:t>Dívida consumiu </a:t>
            </a: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não somente receitas financeiras, mas também outras receitas orçamentárias, retirando recursos de áreas </a:t>
            </a:r>
            <a:r>
              <a:rPr lang="pt-BR" sz="2200" b="0" dirty="0" smtClean="0">
                <a:solidFill>
                  <a:schemeClr val="tx1"/>
                </a:solidFill>
                <a:latin typeface="Tahoma"/>
                <a:cs typeface="Tahoma"/>
              </a:rPr>
              <a:t>essenciais</a:t>
            </a:r>
          </a:p>
          <a:p>
            <a:pPr lvl="0"/>
            <a:endParaRPr lang="pt-BR" sz="800" b="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1" y="0"/>
            <a:ext cx="5976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2"/>
          <p:cNvSpPr txBox="1">
            <a:spLocks noChangeArrowheads="1"/>
          </p:cNvSpPr>
          <p:nvPr/>
        </p:nvSpPr>
        <p:spPr bwMode="auto">
          <a:xfrm>
            <a:off x="193675" y="188913"/>
            <a:ext cx="9712325" cy="711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4925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pt-BR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O </a:t>
            </a:r>
            <a:r>
              <a:rPr lang="pt-BR" dirty="0">
                <a:solidFill>
                  <a:srgbClr val="92D050"/>
                </a:solidFill>
                <a:latin typeface="Tahoma" charset="0"/>
                <a:cs typeface="Tahoma" charset="0"/>
              </a:rPr>
              <a:t>que está provocando rombo nas contas públicas é o custo dos mecanismos que geram “dívida” sem </a:t>
            </a:r>
            <a:r>
              <a:rPr lang="pt-BR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contrapartida:</a:t>
            </a:r>
            <a:endParaRPr lang="pt-BR" dirty="0">
              <a:solidFill>
                <a:srgbClr val="92D050"/>
              </a:solidFill>
              <a:latin typeface="Tahoma" charset="0"/>
              <a:cs typeface="Tahoma" charset="0"/>
            </a:endParaRPr>
          </a:p>
          <a:p>
            <a:pPr marL="377825" lvl="0" indent="-342900">
              <a:buFont typeface="Arial"/>
              <a:buChar char="•"/>
            </a:pPr>
            <a:r>
              <a:rPr lang="pt-BR" sz="2200" dirty="0">
                <a:solidFill>
                  <a:schemeClr val="accent1"/>
                </a:solidFill>
                <a:latin typeface="Tahoma"/>
                <a:cs typeface="Tahoma"/>
              </a:rPr>
              <a:t>Elevadíssimas taxas de juros</a:t>
            </a: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: praticadas sem justificativa técnica, jurídica, econômica ou política, configurando-se uma transferência de renda e receita ao setor financeiro privado;</a:t>
            </a:r>
          </a:p>
          <a:p>
            <a:pPr marL="377825" lvl="0" indent="-342900">
              <a:buFont typeface="Arial"/>
              <a:buChar char="•"/>
            </a:pP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A ilegal prática do </a:t>
            </a:r>
            <a:r>
              <a:rPr lang="pt-BR" sz="2200" dirty="0">
                <a:solidFill>
                  <a:srgbClr val="94C600"/>
                </a:solidFill>
                <a:latin typeface="Tahoma"/>
                <a:cs typeface="Tahoma"/>
              </a:rPr>
              <a:t>anatocismo</a:t>
            </a: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: incidência contínua de juros sobre juros, que promove a multiplicação da dívida por ela mesma;</a:t>
            </a:r>
          </a:p>
          <a:p>
            <a:pPr marL="377825" lvl="0" indent="-342900">
              <a:buFont typeface="Arial"/>
              <a:buChar char="•"/>
            </a:pP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A irregular </a:t>
            </a:r>
            <a:r>
              <a:rPr lang="pt-BR" sz="2200" dirty="0">
                <a:solidFill>
                  <a:schemeClr val="accent1"/>
                </a:solidFill>
                <a:latin typeface="Tahoma"/>
                <a:cs typeface="Tahoma"/>
              </a:rPr>
              <a:t>contabilização de juros como se fosse amortização</a:t>
            </a: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 da dívida, burlando-se o artigo 167, III, da Constituição </a:t>
            </a:r>
            <a:r>
              <a:rPr lang="pt-BR" sz="2200" b="0" dirty="0" smtClean="0">
                <a:solidFill>
                  <a:schemeClr val="tx1"/>
                </a:solidFill>
                <a:latin typeface="Tahoma"/>
                <a:cs typeface="Tahoma"/>
              </a:rPr>
              <a:t>Federal</a:t>
            </a:r>
            <a:endParaRPr lang="pt-BR" sz="22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377825" lvl="0" indent="-342900">
              <a:buFont typeface="Arial"/>
              <a:buChar char="•"/>
            </a:pP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As escandalosas operações de </a:t>
            </a:r>
            <a:r>
              <a:rPr lang="pt-BR" sz="2200" dirty="0">
                <a:solidFill>
                  <a:srgbClr val="94C600"/>
                </a:solidFill>
                <a:latin typeface="Tahoma"/>
                <a:cs typeface="Tahoma"/>
              </a:rPr>
              <a:t>swap cambial </a:t>
            </a: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realizadas pelo Banco Central, que correspondem à garantia do risco de variação do dólar paga pelo BC principalmente aos bancos e a grandes empresas nacionais e estrangeiras, provocando prejuízo de centenas de bilhões em 2014/2015;</a:t>
            </a:r>
          </a:p>
          <a:p>
            <a:pPr marL="377825" lvl="0" indent="-342900">
              <a:buFont typeface="Arial"/>
              <a:buChar char="•"/>
            </a:pPr>
            <a:r>
              <a:rPr lang="pt-BR" sz="2200" dirty="0">
                <a:solidFill>
                  <a:srgbClr val="94C600"/>
                </a:solidFill>
                <a:latin typeface="Tahoma"/>
                <a:cs typeface="Tahoma"/>
              </a:rPr>
              <a:t>Remuneração da sobra do caixa dos bancos</a:t>
            </a:r>
            <a:r>
              <a:rPr lang="pt-BR" sz="2200" b="0" dirty="0">
                <a:solidFill>
                  <a:schemeClr val="tx1"/>
                </a:solidFill>
                <a:latin typeface="Tahoma"/>
                <a:cs typeface="Tahoma"/>
              </a:rPr>
              <a:t> por meio das “operações compromissadas”, realizadas pelo BC com os bancos, sem a devida transparência. Estima-se gasto de pelo menos R$200 bilhões em 2015. </a:t>
            </a:r>
          </a:p>
          <a:p>
            <a:pPr marL="377825" indent="-342900" algn="ctr">
              <a:buFontTx/>
              <a:buChar char="•"/>
            </a:pPr>
            <a:r>
              <a:rPr lang="pt-BR" sz="2200" dirty="0" smtClean="0">
                <a:solidFill>
                  <a:srgbClr val="FFFFFF"/>
                </a:solidFill>
                <a:latin typeface="Tahoma"/>
                <a:cs typeface="Tahoma"/>
              </a:rPr>
              <a:t>ajuste </a:t>
            </a:r>
            <a:r>
              <a:rPr lang="pt-BR" sz="2200" dirty="0">
                <a:solidFill>
                  <a:srgbClr val="FFFFFF"/>
                </a:solidFill>
                <a:latin typeface="Tahoma"/>
                <a:cs typeface="Tahoma"/>
              </a:rPr>
              <a:t>fiscal e os cortes devem ser feitos nos juros </a:t>
            </a:r>
            <a:r>
              <a:rPr lang="pt-BR" sz="2200" dirty="0" smtClean="0">
                <a:solidFill>
                  <a:srgbClr val="FFFFFF"/>
                </a:solidFill>
                <a:latin typeface="Tahoma"/>
                <a:cs typeface="Tahoma"/>
              </a:rPr>
              <a:t>abusivos</a:t>
            </a:r>
          </a:p>
          <a:p>
            <a:pPr algn="ctr"/>
            <a:r>
              <a:rPr lang="en-US" sz="2000" dirty="0">
                <a:solidFill>
                  <a:srgbClr val="94C600"/>
                </a:solidFill>
                <a:latin typeface="Tahoma"/>
                <a:cs typeface="Tahoma"/>
              </a:rPr>
              <a:t>“</a:t>
            </a:r>
            <a:r>
              <a:rPr lang="pt-PT" sz="2000" dirty="0">
                <a:solidFill>
                  <a:srgbClr val="94C600"/>
                </a:solidFill>
                <a:latin typeface="Tahoma"/>
                <a:cs typeface="Tahoma"/>
              </a:rPr>
              <a:t>O Banco Central está suicidando o Brasil</a:t>
            </a:r>
            <a:r>
              <a:rPr lang="en-US" sz="2000" dirty="0">
                <a:solidFill>
                  <a:srgbClr val="94C600"/>
                </a:solidFill>
                <a:latin typeface="Tahoma"/>
                <a:cs typeface="Tahoma"/>
              </a:rPr>
              <a:t>”</a:t>
            </a:r>
          </a:p>
          <a:p>
            <a:pPr algn="ctr"/>
            <a:r>
              <a:rPr lang="en-US" sz="1400" b="0" dirty="0">
                <a:hlinkClick r:id="rId3"/>
              </a:rPr>
              <a:t>http://www.gazetadopovo.com.br/opiniao/artigos/o-banco-central-esta-suicidando-o-brasil-dh5s162swds5080e0d20jsmpc</a:t>
            </a:r>
            <a:r>
              <a:rPr lang="en-US" sz="1400" dirty="0"/>
              <a:t>  </a:t>
            </a:r>
          </a:p>
          <a:p>
            <a:pPr algn="ctr"/>
            <a:endParaRPr lang="pt-BR" sz="2200" dirty="0">
              <a:solidFill>
                <a:schemeClr val="tx1"/>
              </a:solidFill>
              <a:latin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856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2"/>
          <p:cNvSpPr txBox="1">
            <a:spLocks noChangeArrowheads="1"/>
          </p:cNvSpPr>
          <p:nvPr/>
        </p:nvSpPr>
        <p:spPr bwMode="auto">
          <a:xfrm>
            <a:off x="193675" y="188913"/>
            <a:ext cx="9712325" cy="633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4925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600"/>
              </a:spcBef>
              <a:buClr>
                <a:srgbClr val="FF9900"/>
              </a:buClr>
              <a:buFont typeface="Times New Roman" charset="0"/>
              <a:buNone/>
            </a:pPr>
            <a:r>
              <a:rPr lang="pt-BR" sz="2800" dirty="0" smtClean="0">
                <a:solidFill>
                  <a:srgbClr val="92D050"/>
                </a:solidFill>
                <a:latin typeface="Tahoma"/>
                <a:cs typeface="Tahoma"/>
              </a:rPr>
              <a:t>Evidência </a:t>
            </a:r>
            <a:r>
              <a:rPr lang="pt-BR" sz="2800" dirty="0">
                <a:solidFill>
                  <a:srgbClr val="92D050"/>
                </a:solidFill>
                <a:latin typeface="Tahoma"/>
                <a:cs typeface="Tahoma"/>
              </a:rPr>
              <a:t>r</a:t>
            </a:r>
            <a:r>
              <a:rPr lang="pt-BR" sz="2800" dirty="0" smtClean="0">
                <a:solidFill>
                  <a:srgbClr val="92D050"/>
                </a:solidFill>
                <a:latin typeface="Tahoma"/>
                <a:cs typeface="Tahoma"/>
              </a:rPr>
              <a:t>evelada </a:t>
            </a:r>
            <a:r>
              <a:rPr lang="pt-BR" sz="2800" dirty="0">
                <a:solidFill>
                  <a:srgbClr val="92D050"/>
                </a:solidFill>
                <a:latin typeface="Tahoma"/>
                <a:cs typeface="Tahoma"/>
              </a:rPr>
              <a:t>p</a:t>
            </a:r>
            <a:r>
              <a:rPr lang="pt-BR" sz="2800" dirty="0" smtClean="0">
                <a:solidFill>
                  <a:srgbClr val="92D050"/>
                </a:solidFill>
                <a:latin typeface="Tahoma"/>
                <a:cs typeface="Tahoma"/>
              </a:rPr>
              <a:t>ela Auditoria Cidadã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  <a:buClr>
                <a:srgbClr val="FF9900"/>
              </a:buClr>
              <a:buFont typeface="Times New Roman" charset="0"/>
              <a:buNone/>
            </a:pPr>
            <a:r>
              <a:rPr lang="pt-BR" sz="2800" dirty="0" smtClean="0">
                <a:solidFill>
                  <a:srgbClr val="92D050"/>
                </a:solidFill>
                <a:latin typeface="Tahoma"/>
                <a:cs typeface="Tahoma"/>
              </a:rPr>
              <a:t>“SISTEMA DA DÍVIDA”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  <a:buClr>
                <a:srgbClr val="FF9900"/>
              </a:buClr>
              <a:buFont typeface="Times New Roman" charset="0"/>
              <a:buNone/>
            </a:pPr>
            <a:endParaRPr lang="pt-BR" sz="1000" dirty="0">
              <a:solidFill>
                <a:srgbClr val="92D050"/>
              </a:solidFill>
              <a:latin typeface="Tahoma"/>
              <a:cs typeface="Tahoma"/>
            </a:endParaRPr>
          </a:p>
          <a:p>
            <a:pPr marL="377825" indent="-342900" algn="just"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  <a:buFont typeface="Arial"/>
              <a:buChar char="•"/>
            </a:pP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Utilização </a:t>
            </a:r>
            <a:r>
              <a:rPr lang="pt-BR" dirty="0">
                <a:solidFill>
                  <a:schemeClr val="tx1"/>
                </a:solidFill>
                <a:latin typeface="Tahoma"/>
                <a:cs typeface="Tahoma"/>
              </a:rPr>
              <a:t>do endividamento como mecanismo de subtração de recursos e </a:t>
            </a: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não para o financiamento </a:t>
            </a:r>
            <a:r>
              <a:rPr lang="pt-BR" dirty="0">
                <a:solidFill>
                  <a:schemeClr val="tx1"/>
                </a:solidFill>
                <a:latin typeface="Tahoma"/>
                <a:cs typeface="Tahoma"/>
              </a:rPr>
              <a:t>dos Estados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</a:pPr>
            <a:endParaRPr lang="pt-BR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377825" indent="-342900" algn="just"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  <a:buFont typeface="Arial"/>
              <a:buChar char="•"/>
            </a:pP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Se </a:t>
            </a:r>
            <a:r>
              <a:rPr lang="pt-BR" dirty="0">
                <a:solidFill>
                  <a:schemeClr val="tx1"/>
                </a:solidFill>
                <a:latin typeface="Tahoma"/>
                <a:cs typeface="Tahoma"/>
              </a:rPr>
              <a:t>reproduz internacionalmente e internamente, em âmbito dos estados e </a:t>
            </a: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municípios: CRISE EM DIVERSOS ENTES FEDERADOS BRASILEIROS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</a:pPr>
            <a:endParaRPr lang="pt-BR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377825" indent="-342900"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  <a:buFont typeface="Arial"/>
              <a:buChar char="•"/>
            </a:pP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 Dívidas sem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</a:pP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    contrapartida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</a:pPr>
            <a:endParaRPr lang="pt-BR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377825" indent="-342900"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  <a:buFont typeface="Arial"/>
              <a:buChar char="•"/>
            </a:pP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Maior beneficiário: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FF9900"/>
              </a:buClr>
            </a:pP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      Setor financeiro</a:t>
            </a:r>
            <a:endParaRPr lang="pt-BR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626396"/>
              </p:ext>
            </p:extLst>
          </p:nvPr>
        </p:nvGraphicFramePr>
        <p:xfrm>
          <a:off x="3944888" y="3501008"/>
          <a:ext cx="5616624" cy="3212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787972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2"/>
          <p:cNvSpPr txBox="1">
            <a:spLocks noChangeArrowheads="1"/>
          </p:cNvSpPr>
          <p:nvPr/>
        </p:nvSpPr>
        <p:spPr bwMode="auto">
          <a:xfrm>
            <a:off x="193675" y="188913"/>
            <a:ext cx="9712325" cy="641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4925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1200"/>
              </a:spcBef>
              <a:buClr>
                <a:srgbClr val="FF9900"/>
              </a:buClr>
              <a:buFont typeface="Times New Roman" charset="0"/>
              <a:buNone/>
            </a:pPr>
            <a:r>
              <a:rPr lang="pt-BR" sz="2800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“Sistema da Dívida”</a:t>
            </a:r>
          </a:p>
          <a:p>
            <a:pPr algn="ctr">
              <a:lnSpc>
                <a:spcPct val="120000"/>
              </a:lnSpc>
              <a:spcBef>
                <a:spcPts val="1200"/>
              </a:spcBef>
              <a:buClr>
                <a:srgbClr val="FF9900"/>
              </a:buClr>
              <a:buFont typeface="Times New Roman" charset="0"/>
              <a:buNone/>
            </a:pPr>
            <a:r>
              <a:rPr lang="pt-BR" altLang="ja-JP" sz="2800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Como opera</a:t>
            </a:r>
            <a:endParaRPr lang="pt-BR" sz="800" dirty="0">
              <a:solidFill>
                <a:schemeClr val="tx1"/>
              </a:solidFill>
              <a:latin typeface="Tahoma" charset="0"/>
              <a:cs typeface="Tahoma" charset="0"/>
            </a:endParaRPr>
          </a:p>
          <a:p>
            <a:pPr algn="just" eaLnBrk="1" hangingPunct="1">
              <a:lnSpc>
                <a:spcPct val="130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pt-BR" dirty="0" smtClean="0">
                <a:solidFill>
                  <a:srgbClr val="FFFFFF"/>
                </a:solidFill>
                <a:latin typeface="Tahoma" charset="0"/>
                <a:cs typeface="Tahoma" charset="0"/>
              </a:rPr>
              <a:t> Modelo Econômico</a:t>
            </a:r>
          </a:p>
          <a:p>
            <a:pPr algn="just" eaLnBrk="1" hangingPunct="1">
              <a:lnSpc>
                <a:spcPct val="130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pt-BR" dirty="0">
                <a:solidFill>
                  <a:srgbClr val="FFFFFF"/>
                </a:solidFill>
                <a:latin typeface="Tahoma" charset="0"/>
                <a:cs typeface="Tahoma" charset="0"/>
              </a:rPr>
              <a:t> </a:t>
            </a:r>
            <a:r>
              <a:rPr lang="pt-BR" dirty="0" smtClean="0">
                <a:solidFill>
                  <a:srgbClr val="FFFFFF"/>
                </a:solidFill>
                <a:latin typeface="Tahoma" charset="0"/>
                <a:cs typeface="Tahoma" charset="0"/>
              </a:rPr>
              <a:t>Privilégios Financeiros</a:t>
            </a:r>
            <a:endParaRPr lang="pt-BR" dirty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just" eaLnBrk="1" hangingPunct="1">
              <a:lnSpc>
                <a:spcPct val="130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pt-BR" dirty="0" smtClean="0">
                <a:solidFill>
                  <a:srgbClr val="FFFFFF"/>
                </a:solidFill>
                <a:latin typeface="Tahoma" charset="0"/>
                <a:cs typeface="Tahoma" charset="0"/>
              </a:rPr>
              <a:t> Sistema </a:t>
            </a:r>
            <a:r>
              <a:rPr lang="pt-BR" dirty="0">
                <a:solidFill>
                  <a:srgbClr val="FFFFFF"/>
                </a:solidFill>
                <a:latin typeface="Tahoma" charset="0"/>
                <a:cs typeface="Tahoma" charset="0"/>
              </a:rPr>
              <a:t>Legal </a:t>
            </a:r>
          </a:p>
          <a:p>
            <a:pPr algn="just" eaLnBrk="1" hangingPunct="1">
              <a:lnSpc>
                <a:spcPct val="130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pt-BR" dirty="0" smtClean="0">
                <a:solidFill>
                  <a:srgbClr val="FFFFFF"/>
                </a:solidFill>
                <a:latin typeface="Tahoma" charset="0"/>
                <a:cs typeface="Tahoma" charset="0"/>
              </a:rPr>
              <a:t> Sistema </a:t>
            </a:r>
            <a:r>
              <a:rPr lang="pt-BR" dirty="0">
                <a:solidFill>
                  <a:srgbClr val="FFFFFF"/>
                </a:solidFill>
                <a:latin typeface="Tahoma" charset="0"/>
                <a:cs typeface="Tahoma" charset="0"/>
              </a:rPr>
              <a:t>Político</a:t>
            </a:r>
          </a:p>
          <a:p>
            <a:pPr algn="just" eaLnBrk="1" hangingPunct="1">
              <a:lnSpc>
                <a:spcPct val="130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pt-BR" dirty="0" smtClean="0">
                <a:solidFill>
                  <a:srgbClr val="FFFFFF"/>
                </a:solidFill>
                <a:latin typeface="Tahoma" charset="0"/>
                <a:cs typeface="Tahoma" charset="0"/>
              </a:rPr>
              <a:t> Corrupção</a:t>
            </a:r>
            <a:endParaRPr lang="pt-BR" dirty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just" eaLnBrk="1" hangingPunct="1">
              <a:lnSpc>
                <a:spcPct val="130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pt-BR" dirty="0" smtClean="0">
                <a:solidFill>
                  <a:srgbClr val="FFFFFF"/>
                </a:solidFill>
                <a:latin typeface="Tahoma" charset="0"/>
                <a:cs typeface="Tahoma" charset="0"/>
              </a:rPr>
              <a:t> Grande Mídia</a:t>
            </a:r>
          </a:p>
          <a:p>
            <a:pPr algn="just" eaLnBrk="1" hangingPunct="1">
              <a:lnSpc>
                <a:spcPct val="130000"/>
              </a:lnSpc>
              <a:spcAft>
                <a:spcPts val="1200"/>
              </a:spcAft>
              <a:buFont typeface="Arial" charset="0"/>
              <a:buChar char="•"/>
            </a:pPr>
            <a:r>
              <a:rPr lang="pt-BR" dirty="0">
                <a:solidFill>
                  <a:srgbClr val="FFFFFF"/>
                </a:solidFill>
                <a:latin typeface="Tahoma" charset="0"/>
                <a:cs typeface="Tahoma" charset="0"/>
              </a:rPr>
              <a:t> </a:t>
            </a:r>
            <a:r>
              <a:rPr lang="pt-BR" dirty="0" smtClean="0">
                <a:solidFill>
                  <a:srgbClr val="FFFFFF"/>
                </a:solidFill>
                <a:latin typeface="Tahoma" charset="0"/>
                <a:cs typeface="Tahoma" charset="0"/>
              </a:rPr>
              <a:t>Organismos Internacionais</a:t>
            </a:r>
            <a:endParaRPr lang="pt-BR" sz="800" dirty="0" smtClean="0">
              <a:solidFill>
                <a:srgbClr val="92D050"/>
              </a:solidFill>
              <a:latin typeface="Tahoma" charset="0"/>
              <a:cs typeface="Tahoma" charset="0"/>
            </a:endParaRPr>
          </a:p>
          <a:p>
            <a:pPr algn="ctr" eaLnBrk="1" hangingPunct="1">
              <a:lnSpc>
                <a:spcPct val="110000"/>
              </a:lnSpc>
              <a:spcAft>
                <a:spcPts val="1200"/>
              </a:spcAft>
            </a:pPr>
            <a:endParaRPr lang="pt-BR" sz="800" dirty="0" smtClean="0">
              <a:solidFill>
                <a:srgbClr val="92D050"/>
              </a:solidFill>
              <a:latin typeface="Tahoma" charset="0"/>
              <a:cs typeface="Tahoma" charset="0"/>
            </a:endParaRPr>
          </a:p>
          <a:p>
            <a:pPr algn="ctr" eaLnBrk="1" hangingPunct="1">
              <a:lnSpc>
                <a:spcPct val="110000"/>
              </a:lnSpc>
              <a:spcAft>
                <a:spcPts val="1200"/>
              </a:spcAft>
            </a:pPr>
            <a:r>
              <a:rPr lang="pt-BR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Dominação </a:t>
            </a:r>
            <a:r>
              <a:rPr lang="pt-BR" dirty="0">
                <a:solidFill>
                  <a:srgbClr val="92D050"/>
                </a:solidFill>
                <a:latin typeface="Tahoma" charset="0"/>
                <a:cs typeface="Tahoma" charset="0"/>
              </a:rPr>
              <a:t>financeira e graves consequências </a:t>
            </a:r>
            <a:r>
              <a:rPr lang="pt-BR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sociais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984" y="1556792"/>
            <a:ext cx="4960600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001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3"/>
          <p:cNvSpPr>
            <a:spLocks noChangeArrowheads="1"/>
          </p:cNvSpPr>
          <p:nvPr/>
        </p:nvSpPr>
        <p:spPr bwMode="auto">
          <a:xfrm>
            <a:off x="330200" y="1295400"/>
            <a:ext cx="9245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341313" indent="-341313" algn="ctr" defTabSz="449263" eaLnBrk="0" hangingPunct="0">
              <a:spcBef>
                <a:spcPts val="800"/>
              </a:spcBef>
              <a:buClr>
                <a:srgbClr val="FFFF00"/>
              </a:buClr>
              <a:buFont typeface="Times New Roman" charset="0"/>
              <a:buNone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>
                <a:solidFill>
                  <a:srgbClr val="FFFF00"/>
                </a:solidFill>
              </a:rPr>
              <a:t>	</a:t>
            </a:r>
          </a:p>
        </p:txBody>
      </p:sp>
      <p:sp>
        <p:nvSpPr>
          <p:cNvPr id="13314" name="Text Box 9"/>
          <p:cNvSpPr txBox="1">
            <a:spLocks noChangeArrowheads="1"/>
          </p:cNvSpPr>
          <p:nvPr/>
        </p:nvSpPr>
        <p:spPr bwMode="auto">
          <a:xfrm>
            <a:off x="200025" y="214313"/>
            <a:ext cx="9705976" cy="1725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>
              <a:spcBef>
                <a:spcPts val="2500"/>
              </a:spcBef>
              <a:buClr>
                <a:srgbClr val="FF9900"/>
              </a:buClr>
            </a:pPr>
            <a:r>
              <a:rPr lang="pt-BR" sz="2800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Quem ganha?</a:t>
            </a:r>
          </a:p>
          <a:p>
            <a:pPr algn="ctr">
              <a:spcBef>
                <a:spcPts val="1800"/>
              </a:spcBef>
              <a:buClr>
                <a:srgbClr val="FFFFFF"/>
              </a:buClr>
            </a:pPr>
            <a:endParaRPr lang="pt-BR" b="0" dirty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>
              <a:spcBef>
                <a:spcPts val="1800"/>
              </a:spcBef>
              <a:buClr>
                <a:srgbClr val="FFFFFF"/>
              </a:buClr>
            </a:pPr>
            <a:endParaRPr lang="en-GB" b="0" dirty="0">
              <a:solidFill>
                <a:srgbClr val="FFFFFF"/>
              </a:solidFill>
              <a:latin typeface="Tahoma" charset="0"/>
              <a:cs typeface="Tahoma" charset="0"/>
            </a:endParaRP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-258" y="149"/>
            <a:ext cx="1846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/>
          </a:p>
        </p:txBody>
      </p:sp>
      <p:sp>
        <p:nvSpPr>
          <p:cNvPr id="13317" name="Retângulo 2"/>
          <p:cNvSpPr>
            <a:spLocks noChangeArrowheads="1"/>
          </p:cNvSpPr>
          <p:nvPr/>
        </p:nvSpPr>
        <p:spPr bwMode="auto">
          <a:xfrm>
            <a:off x="776536" y="6525344"/>
            <a:ext cx="8351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pt-BR" sz="1600" b="0" dirty="0">
                <a:solidFill>
                  <a:schemeClr val="tx1"/>
                </a:solidFill>
              </a:rPr>
              <a:t>Fonte: </a:t>
            </a:r>
            <a:r>
              <a:rPr lang="pt-BR" sz="1600" b="0" dirty="0">
                <a:solidFill>
                  <a:schemeClr val="tx1"/>
                </a:solidFill>
                <a:hlinkClick r:id="rId3"/>
              </a:rPr>
              <a:t>http://www4.bcb.gov.br/top50/port/top50.asp</a:t>
            </a:r>
            <a:r>
              <a:rPr lang="pt-BR" sz="1600" b="0" dirty="0">
                <a:solidFill>
                  <a:schemeClr val="tx1"/>
                </a:solidFill>
              </a:rPr>
              <a:t> </a:t>
            </a:r>
            <a:endParaRPr lang="pt-BR" sz="1600" b="0" dirty="0" smtClean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560" y="908720"/>
            <a:ext cx="8091706" cy="5616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2680" y="1844824"/>
            <a:ext cx="2921653" cy="1525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80916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576" y="2852936"/>
            <a:ext cx="7708900" cy="375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2480" y="188640"/>
            <a:ext cx="9633520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2500"/>
              </a:spcBef>
              <a:buClr>
                <a:srgbClr val="FF9900"/>
              </a:buClr>
            </a:pPr>
            <a:r>
              <a:rPr lang="pt-BR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Em 2015, apesar da desindustrialização, da queda no comércio, do desemprego e da retração do PIB em quase 4% o LUCRO DOS BANCOS foi 20% superior ao de 2014, e teria sido 300% maior não fossem as exageradas provisões que reduzem seus lucros tributáveis:</a:t>
            </a:r>
          </a:p>
        </p:txBody>
      </p:sp>
    </p:spTree>
    <p:extLst>
      <p:ext uri="{BB962C8B-B14F-4D97-AF65-F5344CB8AC3E}">
        <p14:creationId xmlns:p14="http://schemas.microsoft.com/office/powerpoint/2010/main" val="3144478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2480" y="188640"/>
            <a:ext cx="9633520" cy="1274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500"/>
              </a:spcBef>
              <a:buClr>
                <a:srgbClr val="FF9900"/>
              </a:buClr>
            </a:pPr>
            <a:r>
              <a:rPr lang="pt-BR" sz="3200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Quem perde? </a:t>
            </a:r>
          </a:p>
          <a:p>
            <a:pPr>
              <a:spcBef>
                <a:spcPts val="2500"/>
              </a:spcBef>
              <a:buClr>
                <a:srgbClr val="FF9900"/>
              </a:buClr>
            </a:pPr>
            <a:r>
              <a:rPr lang="pt-BR" dirty="0" smtClean="0">
                <a:solidFill>
                  <a:srgbClr val="92D050"/>
                </a:solidFill>
                <a:latin typeface="Tahoma" charset="0"/>
                <a:cs typeface="Tahoma" charset="0"/>
              </a:rPr>
              <a:t>DESEMPREGO e SUB-EMPREGO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8" y="1633695"/>
            <a:ext cx="5118100" cy="5194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136" y="692696"/>
            <a:ext cx="3816425" cy="4680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05128" y="5445224"/>
            <a:ext cx="38008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solidFill>
                  <a:srgbClr val="FFFFFF"/>
                </a:solidFill>
                <a:latin typeface="Tahoma"/>
                <a:cs typeface="Tahoma"/>
              </a:rPr>
              <a:t>23,4 %</a:t>
            </a:r>
            <a:r>
              <a:rPr lang="pt-BR" sz="2200" b="0" dirty="0">
                <a:solidFill>
                  <a:srgbClr val="FFFFFF"/>
                </a:solidFill>
                <a:latin typeface="Tahoma"/>
                <a:cs typeface="Tahoma"/>
              </a:rPr>
              <a:t> da população ativa vive com menos de 1 salário mínimo. </a:t>
            </a:r>
          </a:p>
          <a:p>
            <a:r>
              <a:rPr lang="pt-BR" sz="1600" b="0" dirty="0">
                <a:solidFill>
                  <a:srgbClr val="FF6700"/>
                </a:solidFill>
                <a:latin typeface="Tahoma"/>
                <a:cs typeface="Tahoma"/>
              </a:rPr>
              <a:t>Correio Braziliense de 12/07/2016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51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480" y="188641"/>
            <a:ext cx="9937104" cy="6791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Crise Fiscal tem sido a justificativa para projetos que cortam </a:t>
            </a:r>
            <a:r>
              <a:rPr lang="pt-BR" dirty="0">
                <a:solidFill>
                  <a:srgbClr val="94C600"/>
                </a:solidFill>
                <a:latin typeface="Tahoma"/>
                <a:cs typeface="Tahoma"/>
              </a:rPr>
              <a:t>direitos sociais para destinar recursos para a </a:t>
            </a:r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dívida</a:t>
            </a:r>
          </a:p>
          <a:p>
            <a:pPr algn="ctr"/>
            <a:endParaRPr lang="pt-BR" sz="800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pPr algn="ctr"/>
            <a:endParaRPr lang="pt-BR" sz="800" dirty="0">
              <a:solidFill>
                <a:srgbClr val="94C600"/>
              </a:solidFill>
              <a:latin typeface="Tahoma"/>
              <a:cs typeface="Tahoma"/>
            </a:endParaRPr>
          </a:p>
          <a:p>
            <a:pPr marL="342900" lvl="0" indent="-342900">
              <a:lnSpc>
                <a:spcPct val="120000"/>
              </a:lnSpc>
              <a:spcAft>
                <a:spcPts val="1800"/>
              </a:spcAft>
              <a:buFont typeface="Arial"/>
              <a:buChar char="•"/>
            </a:pP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PEC 241/2016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: congela por 20 anos os gastos </a:t>
            </a: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primários 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para destinar recursos para a</a:t>
            </a: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 dívida 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e para </a:t>
            </a: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empresas estatais não dependentes </a:t>
            </a:r>
            <a:r>
              <a:rPr lang="pt-BR" sz="1600" b="0" u="sng" dirty="0">
                <a:solidFill>
                  <a:schemeClr val="tx1"/>
                </a:solidFill>
                <a:latin typeface="Tahoma"/>
                <a:cs typeface="Tahoma"/>
              </a:rPr>
              <a:t>(</a:t>
            </a:r>
            <a:r>
              <a:rPr lang="pt-BR" sz="1600" b="0" u="sng" dirty="0" err="1">
                <a:solidFill>
                  <a:schemeClr val="accent6"/>
                </a:solidFill>
                <a:latin typeface="Tahoma"/>
                <a:cs typeface="Tahoma"/>
              </a:rPr>
              <a:t>goo.gl</a:t>
            </a:r>
            <a:r>
              <a:rPr lang="pt-BR" sz="1600" b="0" u="sng" dirty="0">
                <a:solidFill>
                  <a:schemeClr val="accent6"/>
                </a:solidFill>
                <a:latin typeface="Tahoma"/>
                <a:cs typeface="Tahoma"/>
              </a:rPr>
              <a:t>/</a:t>
            </a:r>
            <a:r>
              <a:rPr lang="pt-BR" sz="1600" b="0" u="sng" dirty="0" smtClean="0">
                <a:solidFill>
                  <a:schemeClr val="accent6"/>
                </a:solidFill>
                <a:latin typeface="Tahoma"/>
                <a:cs typeface="Tahoma"/>
              </a:rPr>
              <a:t>YmMe8m</a:t>
            </a:r>
            <a:r>
              <a:rPr lang="pt-BR" sz="1600" b="0" u="sng" dirty="0" smtClean="0">
                <a:solidFill>
                  <a:schemeClr val="tx1"/>
                </a:solidFill>
                <a:latin typeface="Tahoma"/>
                <a:cs typeface="Tahoma"/>
              </a:rPr>
              <a:t>) </a:t>
            </a:r>
            <a:endParaRPr lang="pt-BR" sz="1600" b="0" u="sng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457200" lvl="0" indent="-457200">
              <a:lnSpc>
                <a:spcPct val="120000"/>
              </a:lnSpc>
              <a:spcAft>
                <a:spcPts val="1800"/>
              </a:spcAft>
              <a:buFont typeface="Arial"/>
              <a:buChar char="•"/>
            </a:pPr>
            <a:r>
              <a:rPr lang="pt-BR" dirty="0">
                <a:solidFill>
                  <a:schemeClr val="tx1"/>
                </a:solidFill>
                <a:latin typeface="Tahoma"/>
                <a:cs typeface="Tahoma"/>
              </a:rPr>
              <a:t>PLP 257/2016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: faz um verdadeiro desmonte do estado brasileiro para servir ao pagamento da dívida nunca auditada </a:t>
            </a:r>
            <a:r>
              <a:rPr lang="pt-BR" sz="1600" b="0" dirty="0">
                <a:solidFill>
                  <a:schemeClr val="tx1"/>
                </a:solidFill>
                <a:latin typeface="Tahoma"/>
                <a:cs typeface="Tahoma"/>
              </a:rPr>
              <a:t>(</a:t>
            </a:r>
            <a:r>
              <a:rPr lang="pt-BR" sz="1600" b="0" u="sng" dirty="0">
                <a:solidFill>
                  <a:schemeClr val="tx1"/>
                </a:solidFill>
                <a:latin typeface="Tahoma"/>
                <a:cs typeface="Tahoma"/>
                <a:hlinkClick r:id="rId2"/>
              </a:rPr>
              <a:t>http://goo.gl/yCCpue</a:t>
            </a:r>
            <a:r>
              <a:rPr lang="pt-BR" sz="1600" b="0" dirty="0">
                <a:solidFill>
                  <a:schemeClr val="tx1"/>
                </a:solidFill>
                <a:latin typeface="Tahoma"/>
                <a:cs typeface="Tahoma"/>
              </a:rPr>
              <a:t>) </a:t>
            </a:r>
          </a:p>
          <a:p>
            <a:pPr marL="457200" indent="-457200">
              <a:lnSpc>
                <a:spcPct val="120000"/>
              </a:lnSpc>
              <a:spcAft>
                <a:spcPts val="1800"/>
              </a:spcAft>
              <a:buFont typeface="Arial"/>
              <a:buChar char="•"/>
            </a:pPr>
            <a:r>
              <a:rPr lang="pt-BR" dirty="0">
                <a:solidFill>
                  <a:schemeClr val="tx1"/>
                </a:solidFill>
                <a:latin typeface="Tahoma"/>
                <a:cs typeface="Tahoma"/>
              </a:rPr>
              <a:t>PEC 143/2015 e 31/2016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: aumento da DRU (Desvinculação das Receitas da União) e criação da DREM, representam a morte do SUS </a:t>
            </a:r>
            <a:r>
              <a:rPr lang="pt-BR" sz="1600" b="0" dirty="0">
                <a:solidFill>
                  <a:schemeClr val="tx1"/>
                </a:solidFill>
                <a:latin typeface="Tahoma"/>
                <a:cs typeface="Tahoma"/>
              </a:rPr>
              <a:t>(</a:t>
            </a:r>
            <a:r>
              <a:rPr lang="pt-BR" sz="1600" b="0" u="sng" dirty="0">
                <a:solidFill>
                  <a:schemeClr val="tx1"/>
                </a:solidFill>
                <a:latin typeface="Tahoma"/>
                <a:cs typeface="Tahoma"/>
                <a:hlinkClick r:id="rId3"/>
              </a:rPr>
              <a:t>http://goo.gl/3X9LVf</a:t>
            </a:r>
            <a:r>
              <a:rPr lang="pt-BR" sz="1600" b="0" dirty="0">
                <a:solidFill>
                  <a:schemeClr val="tx1"/>
                </a:solidFill>
                <a:latin typeface="Tahoma"/>
                <a:cs typeface="Tahoma"/>
              </a:rPr>
              <a:t>)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endParaRPr lang="pt-BR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457200" lvl="0" indent="-457200">
              <a:lnSpc>
                <a:spcPct val="120000"/>
              </a:lnSpc>
              <a:spcAft>
                <a:spcPts val="600"/>
              </a:spcAft>
              <a:buFont typeface="Arial"/>
              <a:buChar char="•"/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Propostas de </a:t>
            </a: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contrarreforma da previdência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: aumenta idade para aposentadoria e subtrai direitos </a:t>
            </a:r>
            <a:r>
              <a:rPr lang="pt-BR" sz="1600" b="0" dirty="0" smtClean="0">
                <a:solidFill>
                  <a:schemeClr val="tx1"/>
                </a:solidFill>
                <a:latin typeface="Tahoma"/>
                <a:cs typeface="Tahoma"/>
              </a:rPr>
              <a:t>(</a:t>
            </a:r>
            <a:r>
              <a:rPr lang="pt-BR" sz="1600" b="0" u="sng" dirty="0" smtClean="0">
                <a:solidFill>
                  <a:schemeClr val="tx1"/>
                </a:solidFill>
                <a:latin typeface="Tahoma"/>
                <a:cs typeface="Tahoma"/>
                <a:hlinkClick r:id="rId4"/>
              </a:rPr>
              <a:t>http://goo.gl/uu9Opc</a:t>
            </a:r>
            <a:r>
              <a:rPr lang="pt-BR" sz="1600" b="0" dirty="0" smtClean="0">
                <a:solidFill>
                  <a:schemeClr val="tx1"/>
                </a:solidFill>
                <a:latin typeface="Tahoma"/>
                <a:cs typeface="Tahoma"/>
              </a:rPr>
              <a:t>)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pt-BR" sz="2000" dirty="0" smtClean="0">
                <a:solidFill>
                  <a:srgbClr val="94C600"/>
                </a:solidFill>
                <a:latin typeface="Tahoma"/>
                <a:cs typeface="Tahoma"/>
              </a:rPr>
              <a:t>“Crise” abre espaço para implantação de esquemas financeiros fraudulentos</a:t>
            </a:r>
          </a:p>
        </p:txBody>
      </p:sp>
    </p:spTree>
    <p:extLst>
      <p:ext uri="{BB962C8B-B14F-4D97-AF65-F5344CB8AC3E}">
        <p14:creationId xmlns:p14="http://schemas.microsoft.com/office/powerpoint/2010/main" val="4083804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28464" y="-171400"/>
            <a:ext cx="9777536" cy="48628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 sz="3200" u="sng" dirty="0">
              <a:solidFill>
                <a:srgbClr val="FFFF00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endParaRPr lang="pt-BR" sz="4400" i="1" u="sng" dirty="0" smtClean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2700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b="0" i="1" u="sng" dirty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</p:txBody>
      </p:sp>
      <p:sp>
        <p:nvSpPr>
          <p:cNvPr id="3075" name="CaixaDeTexto 3"/>
          <p:cNvSpPr txBox="1">
            <a:spLocks noChangeArrowheads="1"/>
          </p:cNvSpPr>
          <p:nvPr/>
        </p:nvSpPr>
        <p:spPr bwMode="auto">
          <a:xfrm flipH="1">
            <a:off x="200472" y="188640"/>
            <a:ext cx="9937104" cy="593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pt-BR" sz="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pt-BR" sz="32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PEC-241/2016</a:t>
            </a:r>
          </a:p>
          <a:p>
            <a:pPr algn="ctr">
              <a:lnSpc>
                <a:spcPct val="120000"/>
              </a:lnSpc>
            </a:pPr>
            <a:endParaRPr lang="pt-BR" sz="28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>
              <a:spcBef>
                <a:spcPts val="300"/>
              </a:spcBef>
              <a:spcAft>
                <a:spcPts val="600"/>
              </a:spcAft>
            </a:pPr>
            <a:r>
              <a:rPr lang="pt-BR" sz="2800" b="0" i="1" dirty="0" smtClean="0">
                <a:solidFill>
                  <a:srgbClr val="FFFFFF"/>
                </a:solidFill>
              </a:rPr>
              <a:t>“</a:t>
            </a:r>
            <a:r>
              <a:rPr lang="pt-BR" sz="2800" b="0" i="1" dirty="0" smtClean="0">
                <a:solidFill>
                  <a:schemeClr val="tx1"/>
                </a:solidFill>
              </a:rPr>
              <a:t>...Faz</a:t>
            </a:r>
            <a:r>
              <a:rPr lang="pt-BR" sz="2800" b="0" i="1" dirty="0">
                <a:solidFill>
                  <a:schemeClr val="tx1"/>
                </a:solidFill>
              </a:rPr>
              <a:t>-se necessária mudança de rumos nas contas públicas, para que o País consiga, com a maior brevidade possível, restabelecer a </a:t>
            </a:r>
            <a:r>
              <a:rPr lang="pt-BR" sz="2800" i="1" dirty="0">
                <a:solidFill>
                  <a:schemeClr val="tx1"/>
                </a:solidFill>
              </a:rPr>
              <a:t>confiança na sustentabilidade dos gastos e da dívida pública</a:t>
            </a:r>
            <a:r>
              <a:rPr lang="pt-BR" sz="2800" i="1" dirty="0" smtClean="0">
                <a:solidFill>
                  <a:schemeClr val="tx1"/>
                </a:solidFill>
              </a:rPr>
              <a:t>..</a:t>
            </a:r>
            <a:r>
              <a:rPr lang="pt-BR" sz="2800" i="1" dirty="0" smtClean="0">
                <a:solidFill>
                  <a:srgbClr val="FFFFFF"/>
                </a:solidFill>
              </a:rPr>
              <a:t>..” </a:t>
            </a:r>
          </a:p>
          <a:p>
            <a:pPr algn="ctr">
              <a:spcBef>
                <a:spcPts val="300"/>
              </a:spcBef>
              <a:spcAft>
                <a:spcPts val="600"/>
              </a:spcAft>
            </a:pPr>
            <a:endParaRPr lang="pt-BR" sz="2800" b="0" i="1" dirty="0">
              <a:solidFill>
                <a:srgbClr val="FFFFFF"/>
              </a:solidFill>
              <a:latin typeface="Tahoma"/>
              <a:cs typeface="Tahoma"/>
            </a:endParaRPr>
          </a:p>
          <a:p>
            <a:pPr marL="457200" indent="-457200">
              <a:spcBef>
                <a:spcPts val="300"/>
              </a:spcBef>
              <a:spcAft>
                <a:spcPts val="600"/>
              </a:spcAft>
              <a:buFont typeface="Wingdings" charset="2"/>
              <a:buChar char="ü"/>
            </a:pPr>
            <a:r>
              <a:rPr lang="pt-BR" sz="2800" b="0" dirty="0" smtClean="0">
                <a:solidFill>
                  <a:schemeClr val="accent1"/>
                </a:solidFill>
                <a:latin typeface="Tahoma"/>
                <a:cs typeface="Tahoma"/>
              </a:rPr>
              <a:t>Congelamento de gastos primários por 20 anos!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endParaRPr lang="pt-BR" sz="2800" b="0" dirty="0" smtClean="0">
              <a:solidFill>
                <a:schemeClr val="accent1"/>
              </a:solidFill>
              <a:latin typeface="Tahoma"/>
              <a:cs typeface="Tahoma"/>
            </a:endParaRPr>
          </a:p>
          <a:p>
            <a:pPr marL="457200" indent="-457200">
              <a:spcBef>
                <a:spcPts val="300"/>
              </a:spcBef>
              <a:spcAft>
                <a:spcPts val="600"/>
              </a:spcAft>
              <a:buFont typeface="Wingdings" charset="2"/>
              <a:buChar char="ü"/>
            </a:pPr>
            <a:r>
              <a:rPr lang="pt-BR" sz="2800" b="0" dirty="0" smtClean="0">
                <a:solidFill>
                  <a:schemeClr val="accent1"/>
                </a:solidFill>
                <a:latin typeface="Tahoma"/>
                <a:cs typeface="Tahoma"/>
              </a:rPr>
              <a:t>Liberdade Total, SEM LIMITES, para gastos com:</a:t>
            </a:r>
          </a:p>
          <a:p>
            <a:pPr marL="1371600" lvl="2" indent="-457200"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pt-BR" sz="2800" dirty="0" smtClean="0">
                <a:solidFill>
                  <a:schemeClr val="accent1"/>
                </a:solidFill>
                <a:latin typeface="Tahoma"/>
                <a:cs typeface="Tahoma"/>
              </a:rPr>
              <a:t>dívida pública</a:t>
            </a:r>
          </a:p>
          <a:p>
            <a:pPr marL="1371600" lvl="2" indent="-457200">
              <a:spcBef>
                <a:spcPts val="300"/>
              </a:spcBef>
              <a:spcAft>
                <a:spcPts val="600"/>
              </a:spcAft>
              <a:buFont typeface="Arial"/>
              <a:buChar char="•"/>
            </a:pPr>
            <a:r>
              <a:rPr lang="pt-BR" sz="2800" dirty="0" smtClean="0">
                <a:solidFill>
                  <a:schemeClr val="accent1"/>
                </a:solidFill>
                <a:latin typeface="Tahoma"/>
                <a:cs typeface="Tahoma"/>
              </a:rPr>
              <a:t>empresas estatais</a:t>
            </a:r>
            <a:r>
              <a:rPr lang="pt-BR" sz="2800" b="0" dirty="0" smtClean="0">
                <a:solidFill>
                  <a:schemeClr val="accent1"/>
                </a:solidFill>
                <a:latin typeface="Tahoma"/>
                <a:cs typeface="Tahoma"/>
              </a:rPr>
              <a:t> </a:t>
            </a:r>
            <a:r>
              <a:rPr lang="pt-BR" sz="2800" dirty="0" smtClean="0">
                <a:solidFill>
                  <a:schemeClr val="accent1"/>
                </a:solidFill>
                <a:latin typeface="Tahoma"/>
                <a:cs typeface="Tahoma"/>
              </a:rPr>
              <a:t>não dependentes</a:t>
            </a:r>
            <a:r>
              <a:rPr lang="pt-BR" sz="2800" b="0" dirty="0">
                <a:solidFill>
                  <a:schemeClr val="accent1"/>
                </a:solidFill>
                <a:latin typeface="Tahoma"/>
                <a:cs typeface="Tahoma"/>
              </a:rPr>
              <a:t> </a:t>
            </a:r>
            <a:endParaRPr lang="pt-BR" sz="2800" b="0" dirty="0" smtClean="0">
              <a:solidFill>
                <a:schemeClr val="accent1"/>
              </a:solidFill>
              <a:latin typeface="Tahoma"/>
              <a:cs typeface="Tahom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0472" y="6165303"/>
            <a:ext cx="9433048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0" dirty="0" smtClean="0">
                <a:solidFill>
                  <a:schemeClr val="tx1"/>
                </a:solidFill>
              </a:rPr>
              <a:t>PEC 241 ESCONDE ESQUEMA FRAUDULENTO</a:t>
            </a:r>
          </a:p>
          <a:p>
            <a:pPr algn="ctr"/>
            <a:r>
              <a:rPr lang="pt-BR" sz="2000" b="0" dirty="0" smtClean="0">
                <a:solidFill>
                  <a:schemeClr val="accent3"/>
                </a:solidFill>
              </a:rPr>
              <a:t> </a:t>
            </a:r>
            <a:r>
              <a:rPr lang="pt-BR" sz="2000" b="0" dirty="0" err="1" smtClean="0">
                <a:solidFill>
                  <a:schemeClr val="accent3"/>
                </a:solidFill>
              </a:rPr>
              <a:t>http</a:t>
            </a:r>
            <a:r>
              <a:rPr lang="pt-BR" sz="2000" b="0" dirty="0">
                <a:solidFill>
                  <a:schemeClr val="accent3"/>
                </a:solidFill>
              </a:rPr>
              <a:t>://</a:t>
            </a:r>
            <a:r>
              <a:rPr lang="pt-BR" sz="2000" b="0" dirty="0" err="1">
                <a:solidFill>
                  <a:schemeClr val="accent3"/>
                </a:solidFill>
              </a:rPr>
              <a:t>www.auditoriacidada.org.br</a:t>
            </a:r>
            <a:r>
              <a:rPr lang="pt-BR" sz="2000" b="0" dirty="0">
                <a:solidFill>
                  <a:schemeClr val="accent3"/>
                </a:solidFill>
              </a:rPr>
              <a:t>/blog/2016/10/06/nao-pec-2412016-2/</a:t>
            </a:r>
          </a:p>
        </p:txBody>
      </p:sp>
    </p:spTree>
    <p:extLst>
      <p:ext uri="{BB962C8B-B14F-4D97-AF65-F5344CB8AC3E}">
        <p14:creationId xmlns:p14="http://schemas.microsoft.com/office/powerpoint/2010/main" val="3379400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480" y="332656"/>
            <a:ext cx="9633520" cy="6617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rgbClr val="94C600"/>
                </a:solidFill>
                <a:latin typeface="Tahoma"/>
                <a:cs typeface="Tahoma"/>
              </a:rPr>
              <a:t>NOVOS ESQUEMAS DE GERAÇÃO DE DÍVIDA</a:t>
            </a:r>
          </a:p>
          <a:p>
            <a:pPr lvl="1"/>
            <a:endParaRPr lang="pt-BR" sz="2000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914400" lvl="1" indent="-457200">
              <a:buFont typeface="Wingdings" charset="2"/>
              <a:buChar char="Ø"/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ILUSÃO: venda, cessão ou novação de “Dívida Ativa” podre que na verdade não sai do lugar</a:t>
            </a:r>
          </a:p>
          <a:p>
            <a:pPr lvl="1"/>
            <a:endParaRPr lang="pt-BR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914400" lvl="1" indent="-457200">
              <a:buFont typeface="Wingdings" charset="2"/>
              <a:buChar char="Ø"/>
            </a:pP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CRIAÇÃO DE EMPRESAS ESTATAIS NÃO 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DEPENDENTES</a:t>
            </a:r>
          </a:p>
          <a:p>
            <a:pPr lvl="1"/>
            <a:endParaRPr lang="pt-BR" sz="2000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914400" lvl="1" indent="-457200">
              <a:buFont typeface="Wingdings" charset="2"/>
              <a:buChar char="Ø"/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EMISSÃO DE DEBÊNTURES: 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p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apel 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f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inanceiro NOVO vendido a investidores privilegiados com desconto de até 60%  e juros de 20% ou mais sobre o valor de face</a:t>
            </a:r>
          </a:p>
          <a:p>
            <a:pPr lvl="1"/>
            <a:endParaRPr lang="pt-BR" sz="2000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914400" lvl="1" indent="-457200">
              <a:buFont typeface="Wingdings" charset="2"/>
              <a:buChar char="Ø"/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Imenso dano ao erário = geração de obrigação onerosa = DÍVIDA SEM CONTRAPARTIDA ALGUMA</a:t>
            </a:r>
            <a:endParaRPr lang="pt-BR" b="0" dirty="0">
              <a:solidFill>
                <a:schemeClr val="tx1"/>
              </a:solidFill>
            </a:endParaRPr>
          </a:p>
          <a:p>
            <a:pPr algn="ctr"/>
            <a:endParaRPr lang="pt-BR" dirty="0" smtClean="0">
              <a:solidFill>
                <a:schemeClr val="tx1"/>
              </a:solidFill>
            </a:endParaRPr>
          </a:p>
          <a:p>
            <a:pPr algn="ctr"/>
            <a:r>
              <a:rPr lang="pt-BR" dirty="0">
                <a:solidFill>
                  <a:srgbClr val="94C600"/>
                </a:solidFill>
                <a:latin typeface="Tahoma"/>
                <a:cs typeface="Tahoma"/>
              </a:rPr>
              <a:t>PEC 241: teto para investimentos sociais essenciais e garantia de recurso para esquema fraudulento que o PLS 204/2016 o PLP 181/2015 e PL 3337/2015 visam “legalizar</a:t>
            </a:r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”</a:t>
            </a:r>
          </a:p>
          <a:p>
            <a:pPr algn="ctr"/>
            <a:r>
              <a:rPr lang="pt-BR" b="0" dirty="0" err="1">
                <a:solidFill>
                  <a:schemeClr val="accent3"/>
                </a:solidFill>
                <a:latin typeface="Tahoma"/>
                <a:cs typeface="Tahoma"/>
              </a:rPr>
              <a:t>http</a:t>
            </a:r>
            <a:r>
              <a:rPr lang="pt-BR" b="0" dirty="0">
                <a:solidFill>
                  <a:schemeClr val="accent3"/>
                </a:solidFill>
                <a:latin typeface="Tahoma"/>
                <a:cs typeface="Tahoma"/>
              </a:rPr>
              <a:t>://</a:t>
            </a:r>
            <a:r>
              <a:rPr lang="pt-BR" b="0" dirty="0" err="1">
                <a:solidFill>
                  <a:schemeClr val="accent3"/>
                </a:solidFill>
                <a:latin typeface="Tahoma"/>
                <a:cs typeface="Tahoma"/>
              </a:rPr>
              <a:t>goo.gl</a:t>
            </a:r>
            <a:r>
              <a:rPr lang="pt-BR" b="0" dirty="0">
                <a:solidFill>
                  <a:schemeClr val="accent3"/>
                </a:solidFill>
                <a:latin typeface="Tahoma"/>
                <a:cs typeface="Tahoma"/>
              </a:rPr>
              <a:t>/YmMe8m</a:t>
            </a:r>
          </a:p>
        </p:txBody>
      </p:sp>
    </p:spTree>
    <p:extLst>
      <p:ext uri="{BB962C8B-B14F-4D97-AF65-F5344CB8AC3E}">
        <p14:creationId xmlns:p14="http://schemas.microsoft.com/office/powerpoint/2010/main" val="39308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96" y="692696"/>
            <a:ext cx="9289032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26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28464" y="-171400"/>
            <a:ext cx="9777536" cy="48628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 sz="3200" u="sng" dirty="0">
              <a:solidFill>
                <a:srgbClr val="FFFF00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endParaRPr lang="pt-BR" sz="4400" i="1" u="sng" dirty="0" smtClean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2700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b="0" i="1" u="sng" dirty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</p:txBody>
      </p:sp>
      <p:sp>
        <p:nvSpPr>
          <p:cNvPr id="3075" name="CaixaDeTexto 3"/>
          <p:cNvSpPr txBox="1">
            <a:spLocks noChangeArrowheads="1"/>
          </p:cNvSpPr>
          <p:nvPr/>
        </p:nvSpPr>
        <p:spPr bwMode="auto">
          <a:xfrm flipH="1">
            <a:off x="200472" y="188640"/>
            <a:ext cx="9937104" cy="650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pt-BR" sz="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pt-BR" sz="3200" dirty="0">
                <a:solidFill>
                  <a:srgbClr val="94C600"/>
                </a:solidFill>
                <a:latin typeface="Tahoma"/>
                <a:cs typeface="Tahoma"/>
              </a:rPr>
              <a:t>PLS 204/</a:t>
            </a:r>
            <a:r>
              <a:rPr lang="pt-BR" sz="3200" dirty="0" smtClean="0">
                <a:solidFill>
                  <a:srgbClr val="94C600"/>
                </a:solidFill>
                <a:latin typeface="Tahoma"/>
                <a:cs typeface="Tahoma"/>
              </a:rPr>
              <a:t>2016, PLP </a:t>
            </a:r>
            <a:r>
              <a:rPr lang="pt-BR" sz="3200" dirty="0">
                <a:solidFill>
                  <a:srgbClr val="94C600"/>
                </a:solidFill>
                <a:latin typeface="Tahoma"/>
                <a:cs typeface="Tahoma"/>
              </a:rPr>
              <a:t>181/2015 e PL 3337/2015 </a:t>
            </a:r>
          </a:p>
          <a:p>
            <a:pPr algn="ctr">
              <a:lnSpc>
                <a:spcPct val="120000"/>
              </a:lnSpc>
            </a:pPr>
            <a:endParaRPr lang="pt-BR" sz="8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>
              <a:spcBef>
                <a:spcPts val="0"/>
              </a:spcBef>
            </a:pPr>
            <a:r>
              <a:rPr lang="pt-BR" sz="3200" dirty="0" smtClean="0">
                <a:solidFill>
                  <a:srgbClr val="FFFFFF"/>
                </a:solidFill>
              </a:rPr>
              <a:t>Autorizam “cessão” ou </a:t>
            </a:r>
            <a:r>
              <a:rPr lang="pt-BR" sz="3200" dirty="0">
                <a:solidFill>
                  <a:srgbClr val="FFFFFF"/>
                </a:solidFill>
              </a:rPr>
              <a:t>“novação” de </a:t>
            </a:r>
            <a:r>
              <a:rPr lang="pt-BR" sz="3200" dirty="0" smtClean="0">
                <a:solidFill>
                  <a:srgbClr val="FFFFFF"/>
                </a:solidFill>
              </a:rPr>
              <a:t>DIREITOS creditórios </a:t>
            </a:r>
            <a:r>
              <a:rPr lang="pt-BR" sz="2800" dirty="0" smtClean="0">
                <a:solidFill>
                  <a:srgbClr val="FFFFFF"/>
                </a:solidFill>
              </a:rPr>
              <a:t>inscritos ou não em dívida ativa para PESSOA JURÍDICA DE DIREITO PRIVADO = EMPRESA ESTATAL NÃO DEPENDENTE.</a:t>
            </a:r>
          </a:p>
          <a:p>
            <a:pPr algn="ctr">
              <a:spcBef>
                <a:spcPts val="0"/>
              </a:spcBef>
            </a:pPr>
            <a:endParaRPr lang="pt-BR" sz="2800" dirty="0" smtClean="0">
              <a:solidFill>
                <a:srgbClr val="FFFFFF"/>
              </a:solidFill>
            </a:endParaRP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pt-BR" sz="2800" dirty="0" smtClean="0">
                <a:solidFill>
                  <a:srgbClr val="FFFFFF"/>
                </a:solidFill>
              </a:rPr>
              <a:t>Não </a:t>
            </a:r>
            <a:r>
              <a:rPr lang="pt-BR" sz="2800" dirty="0">
                <a:solidFill>
                  <a:srgbClr val="FFFFFF"/>
                </a:solidFill>
              </a:rPr>
              <a:t>modifica </a:t>
            </a:r>
            <a:r>
              <a:rPr lang="pt-BR" sz="2800" dirty="0" smtClean="0">
                <a:solidFill>
                  <a:srgbClr val="FFFFFF"/>
                </a:solidFill>
              </a:rPr>
              <a:t>natureza dos créditos</a:t>
            </a:r>
            <a:endParaRPr lang="pt-BR" sz="2800" dirty="0">
              <a:solidFill>
                <a:srgbClr val="FFFFFF"/>
              </a:solidFill>
            </a:endParaRP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pt-BR" sz="2800" dirty="0">
                <a:solidFill>
                  <a:srgbClr val="FFFFFF"/>
                </a:solidFill>
              </a:rPr>
              <a:t>Não altera </a:t>
            </a:r>
            <a:r>
              <a:rPr lang="pt-BR" sz="2800" dirty="0" smtClean="0">
                <a:solidFill>
                  <a:srgbClr val="FFFFFF"/>
                </a:solidFill>
              </a:rPr>
              <a:t>condições dos créditos</a:t>
            </a:r>
            <a:endParaRPr lang="pt-BR" sz="2800" dirty="0">
              <a:solidFill>
                <a:srgbClr val="FFFFFF"/>
              </a:solidFill>
            </a:endParaRP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pt-BR" sz="2800" dirty="0">
                <a:solidFill>
                  <a:srgbClr val="FFFFFF"/>
                </a:solidFill>
              </a:rPr>
              <a:t>Não transfere a cobrança judicial ou extrajudicial, que permanece com os órgãos </a:t>
            </a:r>
            <a:r>
              <a:rPr lang="pt-BR" sz="2800" dirty="0" smtClean="0">
                <a:solidFill>
                  <a:srgbClr val="FFFFFF"/>
                </a:solidFill>
              </a:rPr>
              <a:t>competentes</a:t>
            </a:r>
            <a:endParaRPr lang="pt-BR" sz="2800" dirty="0">
              <a:solidFill>
                <a:srgbClr val="FFFFFF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t-BR" sz="2800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800" dirty="0" smtClean="0">
                <a:solidFill>
                  <a:srgbClr val="94C600"/>
                </a:solidFill>
                <a:latin typeface="Tahoma"/>
                <a:cs typeface="Tahoma"/>
              </a:rPr>
              <a:t>O que está sendo “cedido” de fato? </a:t>
            </a:r>
            <a:endParaRPr lang="pt-BR" sz="2800" dirty="0">
              <a:solidFill>
                <a:srgbClr val="94C600"/>
              </a:solidFill>
              <a:latin typeface="Tahoma"/>
              <a:cs typeface="Tahom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296" y="2564904"/>
            <a:ext cx="1731764" cy="175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64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808" y="836712"/>
            <a:ext cx="3456384" cy="8640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776" y="2852936"/>
            <a:ext cx="4320480" cy="11521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384" y="5445223"/>
            <a:ext cx="3032808" cy="85929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28464" y="188640"/>
            <a:ext cx="9777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chemeClr val="accent1"/>
                </a:solidFill>
                <a:latin typeface="Tahoma"/>
                <a:cs typeface="Tahoma"/>
              </a:rPr>
              <a:t>COMO FUNCIONA O ESQUEMA?</a:t>
            </a:r>
          </a:p>
        </p:txBody>
      </p:sp>
      <p:sp>
        <p:nvSpPr>
          <p:cNvPr id="2" name="Rectangle 1"/>
          <p:cNvSpPr/>
          <p:nvPr/>
        </p:nvSpPr>
        <p:spPr>
          <a:xfrm>
            <a:off x="3224808" y="836712"/>
            <a:ext cx="3528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0" dirty="0" smtClean="0">
                <a:solidFill>
                  <a:schemeClr val="bg2"/>
                </a:solidFill>
              </a:rPr>
              <a:t>ENTE FEDERADO </a:t>
            </a:r>
            <a:endParaRPr lang="pt-BR" b="0" dirty="0">
              <a:solidFill>
                <a:schemeClr val="bg2"/>
              </a:solidFill>
            </a:endParaRPr>
          </a:p>
          <a:p>
            <a:pPr algn="ctr"/>
            <a:r>
              <a:rPr lang="pt-BR" b="0" dirty="0" smtClean="0">
                <a:solidFill>
                  <a:schemeClr val="bg2"/>
                </a:solidFill>
              </a:rPr>
              <a:t>Estado ou Município 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36776" y="2996952"/>
            <a:ext cx="446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dirty="0" smtClean="0">
                <a:solidFill>
                  <a:srgbClr val="FFFFFF"/>
                </a:solidFill>
              </a:rPr>
              <a:t>ESTATAL NÃO DEPENDENTE</a:t>
            </a:r>
          </a:p>
          <a:p>
            <a:r>
              <a:rPr lang="pt-BR" b="0" dirty="0" smtClean="0">
                <a:solidFill>
                  <a:srgbClr val="FFFFFF"/>
                </a:solidFill>
              </a:rPr>
              <a:t>Pessoa jurídica de direito privado</a:t>
            </a:r>
          </a:p>
        </p:txBody>
      </p:sp>
      <p:sp>
        <p:nvSpPr>
          <p:cNvPr id="5" name="Rectangle 4"/>
          <p:cNvSpPr/>
          <p:nvPr/>
        </p:nvSpPr>
        <p:spPr>
          <a:xfrm flipH="1">
            <a:off x="3368824" y="5805264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dirty="0" smtClean="0">
                <a:solidFill>
                  <a:srgbClr val="FFFFFF"/>
                </a:solidFill>
              </a:rPr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088904" y="5661248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dirty="0">
                <a:solidFill>
                  <a:srgbClr val="000000"/>
                </a:solidFill>
              </a:rPr>
              <a:t>INVESTIDOR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240" y="1772816"/>
            <a:ext cx="2984500" cy="9144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488" y="1916832"/>
            <a:ext cx="2971800" cy="7239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5208" y="4509120"/>
            <a:ext cx="2984500" cy="6604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496" y="4509120"/>
            <a:ext cx="2959100" cy="6985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224808" y="4005064"/>
            <a:ext cx="10801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0" dirty="0">
                <a:solidFill>
                  <a:schemeClr val="tx1"/>
                </a:solidFill>
                <a:latin typeface="Wingdings"/>
                <a:ea typeface="Wingdings"/>
                <a:cs typeface="Wingdings"/>
              </a:rPr>
              <a:t></a:t>
            </a:r>
            <a:endParaRPr lang="en-US" sz="96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10800000">
            <a:off x="3080789" y="1549677"/>
            <a:ext cx="12241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0" dirty="0">
                <a:solidFill>
                  <a:schemeClr val="tx1"/>
                </a:solidFill>
                <a:latin typeface="Wingdings"/>
                <a:ea typeface="Wingdings"/>
                <a:cs typeface="Wingdings"/>
              </a:rPr>
              <a:t></a:t>
            </a:r>
            <a:endParaRPr lang="en-US" sz="96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105128" y="1484784"/>
            <a:ext cx="12241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0" dirty="0">
                <a:solidFill>
                  <a:schemeClr val="tx1"/>
                </a:solidFill>
                <a:latin typeface="Wingdings"/>
                <a:ea typeface="Wingdings"/>
                <a:cs typeface="Wingdings"/>
              </a:rPr>
              <a:t></a:t>
            </a:r>
            <a:endParaRPr lang="en-US" sz="96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5457056" y="4149080"/>
            <a:ext cx="15121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0" dirty="0">
                <a:solidFill>
                  <a:schemeClr val="tx1"/>
                </a:solidFill>
                <a:latin typeface="Wingdings"/>
                <a:ea typeface="Wingdings"/>
                <a:cs typeface="Wingdings"/>
              </a:rPr>
              <a:t></a:t>
            </a:r>
            <a:endParaRPr lang="en-US" sz="9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582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2480" y="188640"/>
            <a:ext cx="9633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Como o esquema está funcionando em </a:t>
            </a:r>
            <a:r>
              <a:rPr lang="pt-BR" dirty="0">
                <a:solidFill>
                  <a:schemeClr val="accent1"/>
                </a:solidFill>
                <a:latin typeface="Tahoma"/>
                <a:cs typeface="Tahoma"/>
              </a:rPr>
              <a:t>São </a:t>
            </a:r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Paulo - CPSEC		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600" y="825198"/>
            <a:ext cx="8134300" cy="589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47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0512" y="188640"/>
            <a:ext cx="9345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Como </a:t>
            </a:r>
            <a:r>
              <a:rPr lang="pt-BR" dirty="0">
                <a:solidFill>
                  <a:schemeClr val="accent1"/>
                </a:solidFill>
                <a:latin typeface="Tahoma"/>
                <a:cs typeface="Tahoma"/>
              </a:rPr>
              <a:t>o esquema está funcionando em </a:t>
            </a:r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Belo Horizonte</a:t>
            </a:r>
            <a:endParaRPr lang="pt-BR" dirty="0">
              <a:solidFill>
                <a:schemeClr val="accent1"/>
              </a:solidFill>
              <a:latin typeface="Tahoma"/>
              <a:cs typeface="Tahoma"/>
            </a:endParaRPr>
          </a:p>
          <a:p>
            <a:pPr algn="ctr"/>
            <a:endParaRPr lang="pt-BR" dirty="0" smtClean="0">
              <a:solidFill>
                <a:schemeClr val="accent1"/>
              </a:solidFill>
              <a:latin typeface="Tahoma"/>
              <a:cs typeface="Tahoma"/>
            </a:endParaRPr>
          </a:p>
          <a:p>
            <a:pPr algn="ctr"/>
            <a:endParaRPr lang="pt-BR" dirty="0">
              <a:solidFill>
                <a:schemeClr val="accent1"/>
              </a:solidFill>
              <a:latin typeface="Tahoma"/>
              <a:cs typeface="Tahoma"/>
            </a:endParaRPr>
          </a:p>
          <a:p>
            <a:pPr algn="ctr"/>
            <a:endParaRPr lang="pt-BR" dirty="0" smtClean="0">
              <a:solidFill>
                <a:schemeClr val="accent1"/>
              </a:solidFill>
              <a:latin typeface="Tahoma"/>
              <a:cs typeface="Tahoma"/>
            </a:endParaRPr>
          </a:p>
          <a:p>
            <a:pPr algn="ctr"/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Debêntures pagam juros exorbitantes: IPCA + 11% 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94" y="2204864"/>
            <a:ext cx="8953718" cy="46531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20" y="764704"/>
            <a:ext cx="37338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70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00030508"/>
              </p:ext>
            </p:extLst>
          </p:nvPr>
        </p:nvGraphicFramePr>
        <p:xfrm>
          <a:off x="1651000" y="2132856"/>
          <a:ext cx="6758384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200472" y="260648"/>
            <a:ext cx="97055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>
                <a:solidFill>
                  <a:schemeClr val="accent1"/>
                </a:solidFill>
                <a:latin typeface="Tahoma"/>
                <a:cs typeface="Tahoma"/>
              </a:rPr>
              <a:t>PBH Ativos S/A </a:t>
            </a:r>
          </a:p>
          <a:p>
            <a:pPr algn="ctr"/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Em menos de 2 anos o valor recebido com a venda de Debêntures é consumido. O Município terá que arcar com essa DÍVIDA de sua estatal não dependente</a:t>
            </a:r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5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496" y="260648"/>
            <a:ext cx="9145016" cy="1112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800" dirty="0" smtClean="0">
                <a:solidFill>
                  <a:srgbClr val="94C600"/>
                </a:solidFill>
                <a:latin typeface="Tahoma"/>
                <a:cs typeface="Tahoma"/>
              </a:rPr>
              <a:t>NÃO EXISTE A PROPAGANDEADA “CESSÃO” DE CRÉDITOS DE DÍVIDA ATIVA</a:t>
            </a:r>
            <a:endParaRPr lang="pt-BR" b="0" dirty="0" smtClean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472" y="1772816"/>
            <a:ext cx="9505056" cy="484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pt-BR" sz="5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lvl="1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Mas 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simplesmente a comercialização de papéis financeiros (debêntures) que possuem a garantia do ente federado 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– União, 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Estados ou 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Municípios.</a:t>
            </a:r>
            <a:endParaRPr lang="pt-BR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lvl="1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A Dívida Ativa é meramente o parâmetro para indicar o tamanho da garantia inicial concedida pelo ente federado à “estatal não dependente”. </a:t>
            </a:r>
          </a:p>
          <a:p>
            <a:pPr lvl="1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Essa confusão tem justificado o deságio de até 60% na venda das debêntures a investidores privilegiados.</a:t>
            </a:r>
          </a:p>
          <a:p>
            <a:pPr lvl="1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A Dívida Ativa não é vendida. Não sai do lugar e continua sendo cobrada pelos órgãos públicos competentes.   </a:t>
            </a:r>
            <a:endParaRPr lang="pt-BR" b="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68824" y="1124744"/>
            <a:ext cx="3168352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000" dirty="0"/>
              <a:t>X</a:t>
            </a:r>
            <a:endParaRPr lang="pt-BR" sz="4000" dirty="0">
              <a:solidFill>
                <a:srgbClr val="94C600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48390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28464" y="-171400"/>
            <a:ext cx="9777536" cy="48628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 sz="3200" u="sng" dirty="0">
              <a:solidFill>
                <a:srgbClr val="FFFF00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endParaRPr lang="pt-BR" sz="4400" i="1" u="sng" dirty="0" smtClean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2700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b="0" i="1" u="sng" dirty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</p:txBody>
      </p:sp>
      <p:sp>
        <p:nvSpPr>
          <p:cNvPr id="3075" name="CaixaDeTexto 3"/>
          <p:cNvSpPr txBox="1">
            <a:spLocks noChangeArrowheads="1"/>
          </p:cNvSpPr>
          <p:nvPr/>
        </p:nvSpPr>
        <p:spPr bwMode="auto">
          <a:xfrm flipH="1">
            <a:off x="200472" y="188640"/>
            <a:ext cx="9937104" cy="650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pt-BR" sz="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pt-BR" sz="3200" dirty="0" smtClean="0">
                <a:solidFill>
                  <a:srgbClr val="94C600"/>
                </a:solidFill>
                <a:latin typeface="Tahoma"/>
                <a:cs typeface="Tahoma"/>
              </a:rPr>
              <a:t>Entes Federados proporcionam GARANTIA </a:t>
            </a:r>
            <a:endParaRPr lang="pt-BR" sz="3200" dirty="0">
              <a:solidFill>
                <a:srgbClr val="94C600"/>
              </a:solidFill>
              <a:latin typeface="Tahoma"/>
              <a:cs typeface="Tahoma"/>
            </a:endParaRPr>
          </a:p>
          <a:p>
            <a:pPr algn="ctr">
              <a:lnSpc>
                <a:spcPct val="120000"/>
              </a:lnSpc>
            </a:pPr>
            <a:endParaRPr lang="pt-BR" sz="8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pt-BR" sz="3200" dirty="0" smtClean="0">
                <a:solidFill>
                  <a:srgbClr val="FFFFFF"/>
                </a:solidFill>
              </a:rPr>
              <a:t>O que está sendo cedido 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pt-BR" sz="3200" dirty="0" smtClean="0">
                <a:solidFill>
                  <a:srgbClr val="FFFFFF"/>
                </a:solidFill>
              </a:rPr>
              <a:t>pelo ente público para as 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pt-BR" sz="3200" dirty="0">
                <a:solidFill>
                  <a:srgbClr val="FFFFFF"/>
                </a:solidFill>
              </a:rPr>
              <a:t>e</a:t>
            </a:r>
            <a:r>
              <a:rPr lang="pt-BR" sz="3200" dirty="0" smtClean="0">
                <a:solidFill>
                  <a:srgbClr val="FFFFFF"/>
                </a:solidFill>
              </a:rPr>
              <a:t>statais não dependentes que emitem debêntures 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pt-BR" sz="3200" dirty="0" smtClean="0">
                <a:solidFill>
                  <a:srgbClr val="FFFFFF"/>
                </a:solidFill>
              </a:rPr>
              <a:t>é simplesmente a </a:t>
            </a:r>
            <a:r>
              <a:rPr lang="pt-BR" sz="3200" u="sng" dirty="0" smtClean="0">
                <a:solidFill>
                  <a:srgbClr val="FFFFFF"/>
                </a:solidFill>
              </a:rPr>
              <a:t>garantia pública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pt-BR" sz="3200" dirty="0" smtClean="0">
                <a:solidFill>
                  <a:srgbClr val="FFFFFF"/>
                </a:solidFill>
              </a:rPr>
              <a:t>em valor equivalente aos créditos inscritos ou não em dívida ativa.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pt-BR" sz="3200" dirty="0" smtClean="0">
                <a:solidFill>
                  <a:srgbClr val="FFFFFF"/>
                </a:solidFill>
              </a:rPr>
              <a:t>O ente público recebe debêntures subordinadas para documentar essa garantia concedida.</a:t>
            </a:r>
          </a:p>
          <a:p>
            <a:pPr marL="171450" indent="-171450" algn="ctr">
              <a:spcBef>
                <a:spcPts val="0"/>
              </a:spcBef>
              <a:buFontTx/>
              <a:buChar char="•"/>
            </a:pPr>
            <a:endParaRPr lang="pt-BR" sz="800" dirty="0" smtClean="0">
              <a:solidFill>
                <a:srgbClr val="FFFFFF"/>
              </a:solidFill>
            </a:endParaRPr>
          </a:p>
          <a:p>
            <a:pPr marL="171450" indent="-171450" algn="ctr">
              <a:spcBef>
                <a:spcPts val="0"/>
              </a:spcBef>
              <a:buFontTx/>
              <a:buChar char="•"/>
            </a:pPr>
            <a:endParaRPr lang="pt-BR" sz="800" dirty="0">
              <a:solidFill>
                <a:srgbClr val="FFFFFF"/>
              </a:solidFill>
            </a:endParaRPr>
          </a:p>
          <a:p>
            <a:pPr marL="171450" indent="-171450" algn="ctr">
              <a:spcBef>
                <a:spcPts val="0"/>
              </a:spcBef>
              <a:buFontTx/>
              <a:buChar char="•"/>
            </a:pPr>
            <a:endParaRPr lang="pt-BR" sz="800" dirty="0">
              <a:solidFill>
                <a:srgbClr val="FFFFFF"/>
              </a:solidFill>
            </a:endParaRP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buFont typeface="Arial"/>
              <a:buChar char="•"/>
            </a:pPr>
            <a:r>
              <a:rPr lang="pt-BR" sz="2800" dirty="0" smtClean="0">
                <a:solidFill>
                  <a:srgbClr val="92D050"/>
                </a:solidFill>
              </a:rPr>
              <a:t>Geração de DÍVIDA PÚBLICA </a:t>
            </a: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buFont typeface="Arial"/>
              <a:buChar char="•"/>
            </a:pPr>
            <a:r>
              <a:rPr lang="pt-BR" sz="2800" dirty="0" smtClean="0">
                <a:solidFill>
                  <a:srgbClr val="92D050"/>
                </a:solidFill>
              </a:rPr>
              <a:t>Aprofundamento da Financeirização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336" y="5013176"/>
            <a:ext cx="1731764" cy="175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5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4568" y="260648"/>
            <a:ext cx="8496944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3200" dirty="0" smtClean="0">
                <a:solidFill>
                  <a:srgbClr val="94C600"/>
                </a:solidFill>
                <a:latin typeface="Tahoma"/>
                <a:cs typeface="Tahoma"/>
              </a:rPr>
              <a:t>NEGÓCIO ILEGAL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4488" y="3212976"/>
            <a:ext cx="9361040" cy="2514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00" b="0" dirty="0" smtClean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endParaRPr lang="pt-BR" b="0" dirty="0" smtClean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pt-BR" b="0" dirty="0" smtClean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pt-BR" b="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pt-BR" b="0" dirty="0" smtClean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96" y="1484784"/>
            <a:ext cx="4353885" cy="35010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72" y="5143872"/>
            <a:ext cx="8856984" cy="17281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32920" y="2420888"/>
            <a:ext cx="2160240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8000" dirty="0"/>
              <a:t>X</a:t>
            </a:r>
            <a:endParaRPr lang="pt-BR" sz="8000" dirty="0">
              <a:solidFill>
                <a:srgbClr val="94C600"/>
              </a:solidFill>
              <a:latin typeface="Tahoma"/>
              <a:cs typeface="Tahom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941" y="260648"/>
            <a:ext cx="4176464" cy="458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98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760" y="2132856"/>
            <a:ext cx="774700" cy="173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424" y="3861048"/>
            <a:ext cx="774700" cy="7747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28464" y="188640"/>
            <a:ext cx="9777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Juros pagos pela “estatal não dependente” pode superar a parcela anual recebida de investidores</a:t>
            </a:r>
          </a:p>
          <a:p>
            <a:pPr algn="r"/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							</a:t>
            </a:r>
            <a:endParaRPr lang="pt-BR" sz="2000" b="0" dirty="0">
              <a:solidFill>
                <a:schemeClr val="accent1"/>
              </a:solidFill>
              <a:latin typeface="Tahoma"/>
              <a:cs typeface="Tahom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48744" y="1340768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0" dirty="0" smtClean="0">
                <a:solidFill>
                  <a:schemeClr val="tx1"/>
                </a:solidFill>
              </a:rPr>
              <a:t>Deságio</a:t>
            </a:r>
          </a:p>
          <a:p>
            <a:pPr algn="ctr"/>
            <a:r>
              <a:rPr lang="pt-BR" sz="2000" b="0" dirty="0" smtClean="0">
                <a:solidFill>
                  <a:schemeClr val="tx1"/>
                </a:solidFill>
              </a:rPr>
              <a:t>50%</a:t>
            </a:r>
            <a:endParaRPr lang="pt-BR" sz="2000" b="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2480" y="1052736"/>
            <a:ext cx="18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0" dirty="0" smtClean="0">
              <a:solidFill>
                <a:srgbClr val="FFFFFF"/>
              </a:solidFill>
            </a:endParaRPr>
          </a:p>
          <a:p>
            <a:pPr algn="ctr"/>
            <a:r>
              <a:rPr lang="en-US" sz="2000" b="0" dirty="0" smtClean="0">
                <a:solidFill>
                  <a:srgbClr val="FFFFFF"/>
                </a:solidFill>
              </a:rPr>
              <a:t>Valor de Face</a:t>
            </a:r>
          </a:p>
          <a:p>
            <a:pPr algn="ctr"/>
            <a:r>
              <a:rPr lang="en-US" sz="2000" b="0" dirty="0" smtClean="0">
                <a:solidFill>
                  <a:srgbClr val="FFFFFF"/>
                </a:solidFill>
              </a:rPr>
              <a:t>100%</a:t>
            </a:r>
            <a:endParaRPr lang="en-US" sz="2000" b="0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69424" y="2708920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0" dirty="0" smtClean="0">
                <a:solidFill>
                  <a:srgbClr val="FFFFFF"/>
                </a:solidFill>
              </a:rPr>
              <a:t>Juros</a:t>
            </a:r>
          </a:p>
          <a:p>
            <a:pPr algn="ctr"/>
            <a:r>
              <a:rPr lang="pt-BR" sz="2000" b="0" dirty="0" smtClean="0">
                <a:solidFill>
                  <a:srgbClr val="FFFFFF"/>
                </a:solidFill>
              </a:rPr>
              <a:t>23%</a:t>
            </a:r>
          </a:p>
          <a:p>
            <a:pPr algn="ctr"/>
            <a:r>
              <a:rPr lang="pt-BR" sz="2000" b="0" dirty="0" smtClean="0">
                <a:solidFill>
                  <a:srgbClr val="FFFFFF"/>
                </a:solidFill>
              </a:rPr>
              <a:t>a.a.</a:t>
            </a:r>
            <a:endParaRPr lang="pt-BR" sz="2000" b="0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0472" y="5517232"/>
            <a:ext cx="98650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endParaRPr lang="pt-BR" sz="800" b="0" dirty="0">
              <a:solidFill>
                <a:srgbClr val="FFFFFF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pt-BR" b="0" dirty="0" smtClean="0">
                <a:solidFill>
                  <a:srgbClr val="FFFFFF"/>
                </a:solidFill>
              </a:rPr>
              <a:t>O valor desembolsado pelo investidor privilegiado que compra as debêntures senior é menor que os juros que recebe, pois </a:t>
            </a:r>
            <a:r>
              <a:rPr lang="pt-BR" b="0" dirty="0">
                <a:solidFill>
                  <a:srgbClr val="FFFFFF"/>
                </a:solidFill>
              </a:rPr>
              <a:t>p</a:t>
            </a:r>
            <a:r>
              <a:rPr lang="pt-BR" b="0" dirty="0" smtClean="0">
                <a:solidFill>
                  <a:srgbClr val="FFFFFF"/>
                </a:solidFill>
              </a:rPr>
              <a:t>aga parcela de 12,5</a:t>
            </a:r>
            <a:r>
              <a:rPr lang="pt-BR" b="0" dirty="0">
                <a:solidFill>
                  <a:srgbClr val="FFFFFF"/>
                </a:solidFill>
              </a:rPr>
              <a:t>% do valor de </a:t>
            </a:r>
            <a:r>
              <a:rPr lang="pt-BR" b="0" dirty="0" smtClean="0">
                <a:solidFill>
                  <a:srgbClr val="FFFFFF"/>
                </a:solidFill>
              </a:rPr>
              <a:t>face e recebe juros de 23%. A estatal ainda arca com custos financeiros, consultorias, remuneração administradores... onerando pesadamente o Estado.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36" y="2204864"/>
            <a:ext cx="864096" cy="33843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6896" y="3861048"/>
            <a:ext cx="1016000" cy="4953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2" y="4221088"/>
            <a:ext cx="1016000" cy="4953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1152" y="4653136"/>
            <a:ext cx="1016000" cy="4953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1272" y="5085184"/>
            <a:ext cx="1016000" cy="495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88904" y="3013502"/>
            <a:ext cx="3340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0" dirty="0" smtClean="0">
                <a:solidFill>
                  <a:srgbClr val="FFFFFF"/>
                </a:solidFill>
              </a:rPr>
              <a:t>Valor recebido em 4 parcelas</a:t>
            </a:r>
          </a:p>
          <a:p>
            <a:pPr algn="ctr"/>
            <a:r>
              <a:rPr lang="pt-BR" sz="2000" b="0" dirty="0" smtClean="0">
                <a:solidFill>
                  <a:srgbClr val="FFFFFF"/>
                </a:solidFill>
              </a:rPr>
              <a:t>12,5 % por ano</a:t>
            </a:r>
            <a:endParaRPr lang="pt-BR" sz="20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6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28464" y="-171400"/>
            <a:ext cx="9777536" cy="48628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 sz="3200" u="sng" dirty="0">
              <a:solidFill>
                <a:srgbClr val="FFFF00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endParaRPr lang="pt-BR" sz="4400" i="1" u="sng" dirty="0" smtClean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3000" b="0" i="1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2700" u="sng" dirty="0">
              <a:solidFill>
                <a:srgbClr val="FFFF00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i="1" u="sng" dirty="0">
              <a:solidFill>
                <a:schemeClr val="accent1"/>
              </a:solidFill>
            </a:endParaRPr>
          </a:p>
          <a:p>
            <a:pPr algn="ctr" eaLnBrk="0" hangingPunct="0"/>
            <a:endParaRPr lang="pt-BR" sz="500" b="0" i="1" u="sng" dirty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  <a:p>
            <a:pPr algn="ctr"/>
            <a:endParaRPr lang="en-US" sz="2500" b="0" i="1" dirty="0" smtClean="0">
              <a:solidFill>
                <a:srgbClr val="FFFFFF"/>
              </a:solidFill>
              <a:latin typeface="Tahoma" charset="0"/>
              <a:cs typeface="Tahoma" charset="0"/>
            </a:endParaRPr>
          </a:p>
        </p:txBody>
      </p:sp>
      <p:sp>
        <p:nvSpPr>
          <p:cNvPr id="3075" name="CaixaDeTexto 3"/>
          <p:cNvSpPr txBox="1">
            <a:spLocks noChangeArrowheads="1"/>
          </p:cNvSpPr>
          <p:nvPr/>
        </p:nvSpPr>
        <p:spPr bwMode="auto">
          <a:xfrm flipH="1">
            <a:off x="416496" y="188640"/>
            <a:ext cx="9489504" cy="666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8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Esquema de Geração de Dívida Pública</a:t>
            </a:r>
          </a:p>
          <a:p>
            <a:pPr algn="ctr">
              <a:lnSpc>
                <a:spcPct val="50000"/>
              </a:lnSpc>
            </a:pPr>
            <a:endParaRPr lang="pt-BR" sz="280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Estados </a:t>
            </a:r>
            <a:r>
              <a:rPr lang="pt-BR" dirty="0">
                <a:solidFill>
                  <a:schemeClr val="tx1"/>
                </a:solidFill>
                <a:latin typeface="Tahoma"/>
                <a:cs typeface="Tahoma"/>
              </a:rPr>
              <a:t>e municípios não terão benefício </a:t>
            </a:r>
            <a:r>
              <a:rPr lang="pt-BR" dirty="0" smtClean="0">
                <a:solidFill>
                  <a:schemeClr val="tx1"/>
                </a:solidFill>
                <a:latin typeface="Tahoma"/>
                <a:cs typeface="Tahoma"/>
              </a:rPr>
              <a:t>algum</a:t>
            </a:r>
            <a:endParaRPr lang="pt-BR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lnSpc>
                <a:spcPct val="120000"/>
              </a:lnSpc>
            </a:pPr>
            <a:endParaRPr lang="pt-BR" sz="800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algn="ctr">
              <a:lnSpc>
                <a:spcPct val="70000"/>
              </a:lnSpc>
            </a:pPr>
            <a:endParaRPr lang="pt-BR" sz="800" b="0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0" lvl="1" algn="just">
              <a:lnSpc>
                <a:spcPct val="120000"/>
              </a:lnSpc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Recursos auferidos </a:t>
            </a:r>
            <a:r>
              <a:rPr lang="pt-BR" b="0" u="sng" dirty="0" smtClean="0">
                <a:solidFill>
                  <a:schemeClr val="tx1"/>
                </a:solidFill>
                <a:latin typeface="Tahoma"/>
                <a:cs typeface="Tahoma"/>
              </a:rPr>
              <a:t>pela empresa estatal não dependente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 com a venda de debêntures </a:t>
            </a:r>
            <a:r>
              <a:rPr lang="pt-BR" b="0" i="1" dirty="0" smtClean="0">
                <a:solidFill>
                  <a:schemeClr val="tx1"/>
                </a:solidFill>
                <a:latin typeface="Tahoma"/>
                <a:cs typeface="Tahoma"/>
              </a:rPr>
              <a:t>senior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 serão rapidamente consumidos com:</a:t>
            </a:r>
          </a:p>
          <a:p>
            <a:pPr lvl="1" indent="-457200" algn="just">
              <a:lnSpc>
                <a:spcPct val="120000"/>
              </a:lnSpc>
              <a:buFont typeface="Arial"/>
              <a:buChar char="•"/>
            </a:pP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Deságio</a:t>
            </a:r>
          </a:p>
          <a:p>
            <a:pPr lvl="1" indent="-457200" algn="just">
              <a:lnSpc>
                <a:spcPct val="120000"/>
              </a:lnSpc>
              <a:buFont typeface="Arial"/>
              <a:buChar char="•"/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Pagamento de juros exorbitantes</a:t>
            </a:r>
          </a:p>
          <a:p>
            <a:pPr lvl="1" indent="-457200" algn="just">
              <a:lnSpc>
                <a:spcPct val="120000"/>
              </a:lnSpc>
              <a:buFont typeface="Arial"/>
              <a:buChar char="•"/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Consultorias e custos financeiros</a:t>
            </a:r>
          </a:p>
          <a:p>
            <a:pPr lvl="1" indent="-457200" algn="just">
              <a:lnSpc>
                <a:spcPct val="120000"/>
              </a:lnSpc>
              <a:buFont typeface="Arial"/>
              <a:buChar char="•"/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Remuneração de administradores </a:t>
            </a:r>
          </a:p>
          <a:p>
            <a:pPr lvl="1" indent="-457200" algn="just">
              <a:lnSpc>
                <a:spcPct val="120000"/>
              </a:lnSpc>
              <a:buFont typeface="Arial"/>
              <a:buChar char="•"/>
            </a:pPr>
            <a:endParaRPr lang="pt-BR" sz="800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0" lvl="1" algn="just">
              <a:lnSpc>
                <a:spcPct val="70000"/>
              </a:lnSpc>
            </a:pPr>
            <a:endParaRPr lang="pt-BR" sz="800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0" lvl="1" algn="ctr">
              <a:lnSpc>
                <a:spcPct val="110000"/>
              </a:lnSpc>
            </a:pPr>
            <a:r>
              <a:rPr lang="pt-BR" b="0" dirty="0" smtClean="0">
                <a:solidFill>
                  <a:schemeClr val="accent1"/>
                </a:solidFill>
                <a:latin typeface="Tahoma"/>
                <a:cs typeface="Tahoma"/>
              </a:rPr>
              <a:t>Por se tratar de </a:t>
            </a:r>
            <a:r>
              <a:rPr lang="pt-BR" dirty="0" smtClean="0">
                <a:solidFill>
                  <a:schemeClr val="accent1"/>
                </a:solidFill>
                <a:latin typeface="Tahoma"/>
                <a:cs typeface="Tahoma"/>
              </a:rPr>
              <a:t>estatal não dependente</a:t>
            </a:r>
            <a:r>
              <a:rPr lang="pt-BR" b="0" dirty="0" smtClean="0">
                <a:solidFill>
                  <a:schemeClr val="accent1"/>
                </a:solidFill>
                <a:latin typeface="Tahoma"/>
                <a:cs typeface="Tahoma"/>
              </a:rPr>
              <a:t>, os entes federados serão chamados a honrar a garantia e continuar pagando juros e amortizações das debêntures, gerando dívida pública.</a:t>
            </a:r>
          </a:p>
          <a:p>
            <a:pPr marL="0" lvl="1" algn="ctr">
              <a:lnSpc>
                <a:spcPct val="50000"/>
              </a:lnSpc>
            </a:pPr>
            <a:endParaRPr lang="pt-BR" dirty="0" smtClean="0">
              <a:solidFill>
                <a:schemeClr val="accent3"/>
              </a:solidFill>
              <a:latin typeface="Tahoma"/>
              <a:cs typeface="Tahoma"/>
            </a:endParaRPr>
          </a:p>
          <a:p>
            <a:pPr marL="0" lvl="1" algn="ctr">
              <a:lnSpc>
                <a:spcPct val="110000"/>
              </a:lnSpc>
            </a:pPr>
            <a:r>
              <a:rPr lang="pt-BR" sz="2800" dirty="0" smtClean="0">
                <a:solidFill>
                  <a:schemeClr val="accent3"/>
                </a:solidFill>
                <a:latin typeface="Tahoma"/>
                <a:cs typeface="Tahoma"/>
              </a:rPr>
              <a:t>PEC 241/2016 GARANTE RECURSOS PARA </a:t>
            </a:r>
          </a:p>
          <a:p>
            <a:pPr marL="0" lvl="1" algn="ctr">
              <a:lnSpc>
                <a:spcPct val="110000"/>
              </a:lnSpc>
            </a:pPr>
            <a:r>
              <a:rPr lang="pt-BR" sz="2800" dirty="0" smtClean="0">
                <a:solidFill>
                  <a:schemeClr val="accent3"/>
                </a:solidFill>
                <a:latin typeface="Tahoma"/>
                <a:cs typeface="Tahoma"/>
              </a:rPr>
              <a:t>ESTATAIS NÃO DEPENDENTES</a:t>
            </a:r>
          </a:p>
        </p:txBody>
      </p:sp>
    </p:spTree>
    <p:extLst>
      <p:ext uri="{BB962C8B-B14F-4D97-AF65-F5344CB8AC3E}">
        <p14:creationId xmlns:p14="http://schemas.microsoft.com/office/powerpoint/2010/main" val="397696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692696"/>
            <a:ext cx="5270500" cy="31286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44488" y="116632"/>
            <a:ext cx="9793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COMO ESSE ESQUEMA ENTROU NO BRASIL: 													CONSULTORIAS PRIVADAS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3909189"/>
            <a:ext cx="5270500" cy="29825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393160" y="1196752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i="1" dirty="0" smtClean="0">
              <a:solidFill>
                <a:srgbClr val="FFFFFF"/>
              </a:solidFill>
              <a:latin typeface="Tahoma"/>
              <a:cs typeface="Tahoma"/>
            </a:endParaRPr>
          </a:p>
          <a:p>
            <a:pPr algn="ctr"/>
            <a:r>
              <a:rPr lang="en-US" i="1" dirty="0" smtClean="0">
                <a:solidFill>
                  <a:srgbClr val="FFFFFF"/>
                </a:solidFill>
                <a:latin typeface="Tahoma"/>
                <a:cs typeface="Tahoma"/>
              </a:rPr>
              <a:t>EXPERTISE</a:t>
            </a:r>
            <a:r>
              <a:rPr lang="en-US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</a:p>
          <a:p>
            <a:pPr algn="ctr"/>
            <a:endParaRPr lang="en-US" dirty="0">
              <a:solidFill>
                <a:srgbClr val="FFFFFF"/>
              </a:solidFill>
              <a:latin typeface="Tahoma"/>
              <a:cs typeface="Tahoma"/>
            </a:endParaRPr>
          </a:p>
          <a:p>
            <a:pPr algn="ctr"/>
            <a:r>
              <a:rPr lang="en-US" dirty="0" smtClean="0">
                <a:solidFill>
                  <a:srgbClr val="FFFFFF"/>
                </a:solidFill>
                <a:latin typeface="Tahoma"/>
                <a:cs typeface="Tahoma"/>
              </a:rPr>
              <a:t>DO </a:t>
            </a:r>
            <a:r>
              <a:rPr lang="en-US" dirty="0">
                <a:solidFill>
                  <a:srgbClr val="FFFFFF"/>
                </a:solidFill>
                <a:latin typeface="Tahoma"/>
                <a:cs typeface="Tahoma"/>
              </a:rPr>
              <a:t>FMI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520" y="4077072"/>
            <a:ext cx="3312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Semelhança com a empresa EFSF, sediada em Luxemburgo, paraíso fiscal na Europa, criada por imposição do FMI</a:t>
            </a:r>
            <a:endParaRPr lang="pt-BR" dirty="0">
              <a:solidFill>
                <a:srgbClr val="94C600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98974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310" y="3501008"/>
            <a:ext cx="5106689" cy="33569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2480" y="764704"/>
            <a:ext cx="57606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FFFF"/>
                </a:solidFill>
                <a:latin typeface="Tahoma"/>
                <a:cs typeface="Tahoma"/>
              </a:rPr>
              <a:t>Edson Ronaldo do Nascimento</a:t>
            </a:r>
          </a:p>
          <a:p>
            <a:pPr marL="342900" indent="-342900">
              <a:buFont typeface="Arial"/>
              <a:buChar char="•"/>
            </a:pP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Consultor responsável da ABBA </a:t>
            </a:r>
          </a:p>
          <a:p>
            <a:pPr marL="342900" indent="-342900">
              <a:buFont typeface="Arial"/>
              <a:buChar char="•"/>
            </a:pP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Presidente da PBH Ativos S/A (Empresa não dependente do Município de Belo Horizonte)</a:t>
            </a:r>
          </a:p>
          <a:p>
            <a:pPr marL="342900" indent="-342900">
              <a:buFont typeface="Arial"/>
              <a:buChar char="•"/>
            </a:pP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Superintende da </a:t>
            </a:r>
            <a:r>
              <a:rPr lang="pt-BR" b="0" dirty="0">
                <a:solidFill>
                  <a:srgbClr val="FFFFFF"/>
                </a:solidFill>
                <a:latin typeface="Tahoma"/>
                <a:cs typeface="Tahoma"/>
              </a:rPr>
              <a:t>Fazenda de </a:t>
            </a: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Goiás</a:t>
            </a:r>
          </a:p>
          <a:p>
            <a:pPr marL="342900" indent="-342900">
              <a:buFont typeface="Arial"/>
              <a:buChar char="•"/>
            </a:pP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Secretário de Fazenda de Tocantins</a:t>
            </a:r>
          </a:p>
          <a:p>
            <a:pPr marL="342900" indent="-342900">
              <a:buFont typeface="Arial"/>
              <a:buChar char="•"/>
            </a:pP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Consultor Assistente do FMI</a:t>
            </a:r>
          </a:p>
          <a:p>
            <a:endParaRPr lang="pt-BR" b="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3645024"/>
            <a:ext cx="446449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pPr algn="ctr"/>
            <a:endParaRPr lang="pt-BR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pPr algn="ctr"/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CONSULTORIAS </a:t>
            </a:r>
            <a:r>
              <a:rPr lang="pt-BR" dirty="0">
                <a:solidFill>
                  <a:srgbClr val="94C600"/>
                </a:solidFill>
                <a:latin typeface="Tahoma"/>
                <a:cs typeface="Tahoma"/>
              </a:rPr>
              <a:t>PRIVADAS </a:t>
            </a:r>
            <a:r>
              <a:rPr lang="pt-BR" sz="2800" dirty="0">
                <a:solidFill>
                  <a:srgbClr val="CC0000"/>
                </a:solidFill>
                <a:latin typeface="Tahoma"/>
                <a:cs typeface="Tahoma"/>
              </a:rPr>
              <a:t>=</a:t>
            </a:r>
            <a:r>
              <a:rPr lang="pt-BR" dirty="0">
                <a:solidFill>
                  <a:srgbClr val="94C600"/>
                </a:solidFill>
                <a:latin typeface="Tahoma"/>
                <a:cs typeface="Tahoma"/>
              </a:rPr>
              <a:t> </a:t>
            </a:r>
            <a:endParaRPr lang="pt-BR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pPr algn="ctr"/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CONFLITO </a:t>
            </a:r>
            <a:r>
              <a:rPr lang="pt-BR" dirty="0">
                <a:solidFill>
                  <a:srgbClr val="94C600"/>
                </a:solidFill>
                <a:latin typeface="Tahoma"/>
                <a:cs typeface="Tahoma"/>
              </a:rPr>
              <a:t>DE INTERESSES</a:t>
            </a:r>
            <a:endParaRPr lang="en-US" dirty="0"/>
          </a:p>
          <a:p>
            <a:pPr algn="ctr"/>
            <a:endParaRPr lang="pt-BR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pPr algn="ctr"/>
            <a:endParaRPr lang="pt-BR" dirty="0" smtClean="0">
              <a:solidFill>
                <a:srgbClr val="94C600"/>
              </a:solidFill>
              <a:latin typeface="Tahoma"/>
              <a:cs typeface="Tahom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2480" y="188640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COMO O ESQUEMA SE ALASTRA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20" y="5661248"/>
            <a:ext cx="3810000" cy="10801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601072" y="692696"/>
            <a:ext cx="4304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r>
              <a:rPr lang="en-US" sz="2000" dirty="0" smtClean="0">
                <a:solidFill>
                  <a:srgbClr val="94C600"/>
                </a:solidFill>
                <a:latin typeface="Tahoma"/>
                <a:cs typeface="Tahoma"/>
              </a:rPr>
              <a:t>A </a:t>
            </a:r>
            <a:r>
              <a:rPr lang="en-US" sz="2000" dirty="0">
                <a:solidFill>
                  <a:srgbClr val="94C600"/>
                </a:solidFill>
                <a:latin typeface="Tahoma"/>
                <a:cs typeface="Tahoma"/>
              </a:rPr>
              <a:t>MESMA PESSOA</a:t>
            </a:r>
          </a:p>
          <a:p>
            <a:pPr marL="342900" indent="-342900">
              <a:buFont typeface="Wingdings" charset="2"/>
              <a:buChar char="ü"/>
            </a:pPr>
            <a:r>
              <a:rPr lang="pt-BR" sz="2000" b="0" dirty="0">
                <a:solidFill>
                  <a:schemeClr val="accent1"/>
                </a:solidFill>
                <a:latin typeface="Tahoma"/>
                <a:cs typeface="Tahoma"/>
              </a:rPr>
              <a:t>Vende </a:t>
            </a:r>
            <a:r>
              <a:rPr lang="pt-BR" sz="2000" b="0" dirty="0" smtClean="0">
                <a:solidFill>
                  <a:schemeClr val="accent1"/>
                </a:solidFill>
                <a:latin typeface="Tahoma"/>
                <a:cs typeface="Tahoma"/>
              </a:rPr>
              <a:t>consultoria</a:t>
            </a:r>
          </a:p>
          <a:p>
            <a:pPr marL="342900" indent="-342900">
              <a:buFont typeface="Wingdings" charset="2"/>
              <a:buChar char="ü"/>
            </a:pPr>
            <a:r>
              <a:rPr lang="pt-BR" sz="2000" b="0" dirty="0" smtClean="0">
                <a:solidFill>
                  <a:srgbClr val="94C600"/>
                </a:solidFill>
                <a:latin typeface="Tahoma"/>
                <a:cs typeface="Tahoma"/>
              </a:rPr>
              <a:t>Preside estatal não dependente criada conforme sua consultoria</a:t>
            </a:r>
          </a:p>
          <a:p>
            <a:pPr marL="342900" indent="-342900">
              <a:buFont typeface="Wingdings" charset="2"/>
              <a:buChar char="ü"/>
            </a:pPr>
            <a:r>
              <a:rPr lang="pt-BR" sz="2000" b="0" dirty="0" smtClean="0">
                <a:solidFill>
                  <a:srgbClr val="94C600"/>
                </a:solidFill>
                <a:latin typeface="Tahoma"/>
                <a:cs typeface="Tahoma"/>
              </a:rPr>
              <a:t>Ocupa </a:t>
            </a:r>
            <a:r>
              <a:rPr lang="pt-BR" sz="2000" b="0" dirty="0">
                <a:solidFill>
                  <a:srgbClr val="94C600"/>
                </a:solidFill>
                <a:latin typeface="Tahoma"/>
                <a:cs typeface="Tahoma"/>
              </a:rPr>
              <a:t>cargos em Estados onde estão sendo </a:t>
            </a:r>
            <a:r>
              <a:rPr lang="pt-BR" sz="2000" b="0" dirty="0" smtClean="0">
                <a:solidFill>
                  <a:srgbClr val="94C600"/>
                </a:solidFill>
                <a:latin typeface="Tahoma"/>
                <a:cs typeface="Tahoma"/>
              </a:rPr>
              <a:t>criadas estatais não dependentes conforme </a:t>
            </a:r>
            <a:r>
              <a:rPr lang="pt-BR" sz="2000" b="0" dirty="0">
                <a:solidFill>
                  <a:srgbClr val="94C600"/>
                </a:solidFill>
                <a:latin typeface="Tahoma"/>
                <a:cs typeface="Tahoma"/>
              </a:rPr>
              <a:t>sua consultoria </a:t>
            </a:r>
            <a:endParaRPr lang="pt-BR" b="0" dirty="0">
              <a:solidFill>
                <a:srgbClr val="94C600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54669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88504" y="764704"/>
            <a:ext cx="95770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FFFF"/>
                </a:solidFill>
                <a:latin typeface="Tahoma"/>
                <a:cs typeface="Tahoma"/>
              </a:rPr>
              <a:t>Renato Villela</a:t>
            </a:r>
          </a:p>
          <a:p>
            <a:pPr marL="342900" indent="-342900">
              <a:buFont typeface="Arial"/>
              <a:buChar char="•"/>
            </a:pP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Sócio da CPSEC </a:t>
            </a:r>
            <a:r>
              <a:rPr lang="pt-BR" sz="2000" b="0" dirty="0" smtClean="0">
                <a:solidFill>
                  <a:srgbClr val="FFFFFF"/>
                </a:solidFill>
                <a:latin typeface="Tahoma"/>
                <a:cs typeface="Tahoma"/>
              </a:rPr>
              <a:t>(Empresa não dependente do Estado de São Paulo)</a:t>
            </a:r>
          </a:p>
          <a:p>
            <a:pPr marL="342900" indent="-342900">
              <a:buFont typeface="Arial"/>
              <a:buChar char="•"/>
            </a:pP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Diretor da CPP </a:t>
            </a:r>
            <a:r>
              <a:rPr lang="pt-BR" sz="2000" b="0" dirty="0" smtClean="0">
                <a:solidFill>
                  <a:srgbClr val="FFFFFF"/>
                </a:solidFill>
                <a:latin typeface="Tahoma"/>
                <a:cs typeface="Tahoma"/>
              </a:rPr>
              <a:t>(Empresa Acionista da CPSEC)</a:t>
            </a:r>
            <a:endParaRPr lang="pt-BR" sz="2000" b="0" dirty="0" smtClean="0">
              <a:solidFill>
                <a:srgbClr val="94C600"/>
              </a:solidFill>
              <a:latin typeface="Tahoma"/>
              <a:cs typeface="Tahoma"/>
            </a:endParaRPr>
          </a:p>
          <a:p>
            <a:pPr marL="342900" indent="-342900">
              <a:buFont typeface="Arial"/>
              <a:buChar char="•"/>
            </a:pPr>
            <a:r>
              <a:rPr lang="pt-BR" b="0" dirty="0">
                <a:solidFill>
                  <a:srgbClr val="FFFFFF"/>
                </a:solidFill>
                <a:latin typeface="Tahoma"/>
                <a:cs typeface="Tahoma"/>
              </a:rPr>
              <a:t>Secretário de Fazenda </a:t>
            </a:r>
            <a:r>
              <a:rPr lang="pt-BR" b="0" dirty="0" smtClean="0">
                <a:solidFill>
                  <a:srgbClr val="FFFFFF"/>
                </a:solidFill>
                <a:latin typeface="Tahoma"/>
                <a:cs typeface="Tahoma"/>
              </a:rPr>
              <a:t>do Estado de São Paulo</a:t>
            </a:r>
            <a:endParaRPr lang="pt-BR" b="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2480" y="188640"/>
            <a:ext cx="9633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94C600"/>
                </a:solidFill>
                <a:latin typeface="Tahoma"/>
                <a:cs typeface="Tahoma"/>
              </a:rPr>
              <a:t>COMO O ESQUEMA SE ALASTRA: </a:t>
            </a:r>
            <a:r>
              <a:rPr lang="pt-BR" dirty="0">
                <a:solidFill>
                  <a:srgbClr val="94C600"/>
                </a:solidFill>
                <a:latin typeface="Tahoma"/>
                <a:cs typeface="Tahoma"/>
              </a:rPr>
              <a:t>CONFLITO DE INTERESSES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4" y="2564904"/>
            <a:ext cx="914501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52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496" y="260648"/>
            <a:ext cx="9145016" cy="3841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t-BR" sz="2800" dirty="0" smtClean="0">
                <a:solidFill>
                  <a:srgbClr val="94C600"/>
                </a:solidFill>
                <a:latin typeface="Tahoma"/>
                <a:cs typeface="Tahoma"/>
              </a:rPr>
              <a:t>INCOERÊNCIA</a:t>
            </a:r>
          </a:p>
          <a:p>
            <a:pPr algn="just">
              <a:lnSpc>
                <a:spcPct val="110000"/>
              </a:lnSpc>
            </a:pPr>
            <a:endParaRPr lang="pt-BR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342900" indent="-342900" algn="just">
              <a:lnSpc>
                <a:spcPct val="110000"/>
              </a:lnSpc>
              <a:buFont typeface="Wingdings" charset="2"/>
              <a:buChar char="Ø"/>
            </a:pP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Conjuntura de aceleração de Privatizações de empresas 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e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statais </a:t>
            </a: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e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stratégicas e lucrativas</a:t>
            </a:r>
          </a:p>
          <a:p>
            <a:pPr algn="just">
              <a:lnSpc>
                <a:spcPct val="110000"/>
              </a:lnSpc>
            </a:pPr>
            <a:endParaRPr lang="pt-BR" b="0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marL="342900" indent="-342900" algn="just">
              <a:lnSpc>
                <a:spcPct val="110000"/>
              </a:lnSpc>
              <a:buFont typeface="Wingdings" charset="2"/>
              <a:buChar char="Ø"/>
            </a:pPr>
            <a:r>
              <a:rPr lang="pt-BR" b="0" dirty="0">
                <a:solidFill>
                  <a:schemeClr val="tx1"/>
                </a:solidFill>
                <a:latin typeface="Tahoma"/>
                <a:cs typeface="Tahoma"/>
              </a:rPr>
              <a:t>C</a:t>
            </a:r>
            <a:r>
              <a:rPr lang="pt-BR" b="0" dirty="0" smtClean="0">
                <a:solidFill>
                  <a:schemeClr val="tx1"/>
                </a:solidFill>
                <a:latin typeface="Tahoma"/>
                <a:cs typeface="Tahoma"/>
              </a:rPr>
              <a:t>riação de “estatais não dependentes” regidas pelo direito privado para emitir debêntures com garantia pública (PLS 204 e PEC 241)</a:t>
            </a:r>
          </a:p>
          <a:p>
            <a:pPr>
              <a:lnSpc>
                <a:spcPct val="120000"/>
              </a:lnSpc>
            </a:pPr>
            <a:endParaRPr lang="pt-BR" b="0" dirty="0" smtClean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8504" y="3933056"/>
            <a:ext cx="9217024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pt-BR" b="0" dirty="0" smtClean="0">
                <a:solidFill>
                  <a:schemeClr val="accent1"/>
                </a:solidFill>
                <a:latin typeface="Tahoma"/>
                <a:cs typeface="Tahoma"/>
              </a:rPr>
              <a:t>Emitir debêntures é atividade de Estado???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pt-BR" b="0" dirty="0" smtClean="0">
                <a:solidFill>
                  <a:schemeClr val="accent1"/>
                </a:solidFill>
                <a:latin typeface="Tahoma"/>
                <a:cs typeface="Tahoma"/>
              </a:rPr>
              <a:t>Qual a necessidade desse tipo de negócio para o Estado???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pt-BR" b="0" dirty="0" smtClean="0">
                <a:solidFill>
                  <a:schemeClr val="accent1"/>
                </a:solidFill>
                <a:latin typeface="Tahoma"/>
                <a:cs typeface="Tahoma"/>
              </a:rPr>
              <a:t>Qual o benefício que esse tipo de estatal trará para a sociedade???</a:t>
            </a:r>
          </a:p>
        </p:txBody>
      </p:sp>
    </p:spTree>
    <p:extLst>
      <p:ext uri="{BB962C8B-B14F-4D97-AF65-F5344CB8AC3E}">
        <p14:creationId xmlns:p14="http://schemas.microsoft.com/office/powerpoint/2010/main" val="2666321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52" y="444500"/>
            <a:ext cx="8352928" cy="55477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472" y="6021288"/>
            <a:ext cx="9937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0" dirty="0" err="1">
                <a:solidFill>
                  <a:schemeClr val="accent3"/>
                </a:solidFill>
              </a:rPr>
              <a:t>https</a:t>
            </a:r>
            <a:r>
              <a:rPr lang="pt-BR" sz="1600" b="0" dirty="0">
                <a:solidFill>
                  <a:schemeClr val="accent3"/>
                </a:solidFill>
              </a:rPr>
              <a:t>://</a:t>
            </a:r>
            <a:r>
              <a:rPr lang="pt-BR" sz="1600" b="0" dirty="0" err="1">
                <a:solidFill>
                  <a:schemeClr val="accent3"/>
                </a:solidFill>
              </a:rPr>
              <a:t>secure.avaaz.org</a:t>
            </a:r>
            <a:r>
              <a:rPr lang="pt-BR" sz="1600" b="0" dirty="0">
                <a:solidFill>
                  <a:schemeClr val="accent3"/>
                </a:solidFill>
              </a:rPr>
              <a:t>/</a:t>
            </a:r>
            <a:r>
              <a:rPr lang="pt-BR" sz="1600" b="0" dirty="0" err="1">
                <a:solidFill>
                  <a:schemeClr val="accent3"/>
                </a:solidFill>
              </a:rPr>
              <a:t>po</a:t>
            </a:r>
            <a:r>
              <a:rPr lang="pt-BR" sz="1600" b="0" dirty="0">
                <a:solidFill>
                  <a:schemeClr val="accent3"/>
                </a:solidFill>
              </a:rPr>
              <a:t>/</a:t>
            </a:r>
            <a:r>
              <a:rPr lang="pt-BR" sz="1600" b="0" dirty="0" err="1">
                <a:solidFill>
                  <a:schemeClr val="accent3"/>
                </a:solidFill>
              </a:rPr>
              <a:t>petition</a:t>
            </a:r>
            <a:r>
              <a:rPr lang="pt-BR" sz="1600" b="0" dirty="0">
                <a:solidFill>
                  <a:schemeClr val="accent3"/>
                </a:solidFill>
              </a:rPr>
              <a:t>/Senado_Federal_Congresso_Federal_Senadores_votem_Nao_na_PLS_2042016_Deputados_Votem_Nao_na_PEC_241/?</a:t>
            </a:r>
            <a:r>
              <a:rPr lang="pt-BR" sz="1600" b="0" dirty="0" err="1">
                <a:solidFill>
                  <a:schemeClr val="accent3"/>
                </a:solidFill>
              </a:rPr>
              <a:t>pv</a:t>
            </a:r>
            <a:r>
              <a:rPr lang="pt-BR" sz="1600" b="0" dirty="0">
                <a:solidFill>
                  <a:schemeClr val="accent3"/>
                </a:solidFill>
              </a:rPr>
              <a:t>=11</a:t>
            </a:r>
          </a:p>
        </p:txBody>
      </p:sp>
    </p:spTree>
    <p:extLst>
      <p:ext uri="{BB962C8B-B14F-4D97-AF65-F5344CB8AC3E}">
        <p14:creationId xmlns:p14="http://schemas.microsoft.com/office/powerpoint/2010/main" val="2296318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500063"/>
            <a:ext cx="5530850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415925" y="11113"/>
            <a:ext cx="9490075" cy="702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8" algn="r">
              <a:lnSpc>
                <a:spcPct val="140000"/>
              </a:lnSpc>
              <a:spcBef>
                <a:spcPts val="1800"/>
              </a:spcBef>
              <a:buClr>
                <a:srgbClr val="FF9900"/>
              </a:buClr>
            </a:pPr>
            <a:r>
              <a:rPr lang="pt-BR" sz="2800" dirty="0">
                <a:solidFill>
                  <a:srgbClr val="92D050"/>
                </a:solidFill>
                <a:latin typeface="Tahoma" charset="0"/>
              </a:rPr>
              <a:t>PARADOXO BRASIL</a:t>
            </a:r>
            <a:r>
              <a:rPr lang="pt-BR" sz="3200" dirty="0">
                <a:solidFill>
                  <a:srgbClr val="92D050"/>
                </a:solidFill>
                <a:latin typeface="Tahoma" charset="0"/>
              </a:rPr>
              <a:t> </a:t>
            </a:r>
          </a:p>
          <a:p>
            <a:pPr lvl="8" algn="r">
              <a:spcBef>
                <a:spcPts val="1800"/>
              </a:spcBef>
              <a:buClr>
                <a:srgbClr val="FF9900"/>
              </a:buClr>
            </a:pPr>
            <a:r>
              <a:rPr lang="pt-BR" i="1" dirty="0" smtClean="0">
                <a:solidFill>
                  <a:srgbClr val="92D050"/>
                </a:solidFill>
                <a:latin typeface="Tahoma" charset="0"/>
              </a:rPr>
              <a:t>Estamos muito</a:t>
            </a:r>
          </a:p>
          <a:p>
            <a:pPr lvl="8" algn="r">
              <a:spcBef>
                <a:spcPts val="1800"/>
              </a:spcBef>
              <a:buClr>
                <a:srgbClr val="FF9900"/>
              </a:buClr>
            </a:pPr>
            <a:r>
              <a:rPr lang="pt-BR" i="1" dirty="0">
                <a:solidFill>
                  <a:srgbClr val="92D050"/>
                </a:solidFill>
                <a:latin typeface="Tahoma" charset="0"/>
              </a:rPr>
              <a:t>d</a:t>
            </a:r>
            <a:r>
              <a:rPr lang="pt-BR" i="1" dirty="0" smtClean="0">
                <a:solidFill>
                  <a:srgbClr val="92D050"/>
                </a:solidFill>
                <a:latin typeface="Tahoma" charset="0"/>
              </a:rPr>
              <a:t>istantes do </a:t>
            </a:r>
          </a:p>
          <a:p>
            <a:pPr lvl="8" algn="r">
              <a:spcBef>
                <a:spcPts val="1800"/>
              </a:spcBef>
              <a:buClr>
                <a:srgbClr val="FF9900"/>
              </a:buClr>
            </a:pPr>
            <a:r>
              <a:rPr lang="pt-BR" i="1" dirty="0" smtClean="0">
                <a:solidFill>
                  <a:srgbClr val="92D050"/>
                </a:solidFill>
                <a:latin typeface="Tahoma" charset="0"/>
              </a:rPr>
              <a:t>Brasil que </a:t>
            </a:r>
          </a:p>
          <a:p>
            <a:pPr lvl="8" algn="r">
              <a:spcBef>
                <a:spcPts val="1800"/>
              </a:spcBef>
              <a:buClr>
                <a:srgbClr val="FF9900"/>
              </a:buClr>
            </a:pPr>
            <a:r>
              <a:rPr lang="pt-BR" i="1" dirty="0">
                <a:solidFill>
                  <a:srgbClr val="92D050"/>
                </a:solidFill>
                <a:latin typeface="Tahoma" charset="0"/>
              </a:rPr>
              <a:t>q</a:t>
            </a:r>
            <a:r>
              <a:rPr lang="pt-BR" i="1" dirty="0" smtClean="0">
                <a:solidFill>
                  <a:srgbClr val="92D050"/>
                </a:solidFill>
                <a:latin typeface="Tahoma" charset="0"/>
              </a:rPr>
              <a:t>ueremos</a:t>
            </a:r>
          </a:p>
          <a:p>
            <a:pPr lvl="8" algn="ctr">
              <a:spcBef>
                <a:spcPts val="1800"/>
              </a:spcBef>
              <a:buClr>
                <a:srgbClr val="FF9900"/>
              </a:buClr>
            </a:pPr>
            <a:endParaRPr lang="pt-BR" i="1" dirty="0" smtClean="0">
              <a:solidFill>
                <a:srgbClr val="92D050"/>
              </a:solidFill>
              <a:latin typeface="Tahoma" charset="0"/>
            </a:endParaRPr>
          </a:p>
          <a:p>
            <a:pPr marL="342900" indent="-342900">
              <a:spcBef>
                <a:spcPts val="1800"/>
              </a:spcBef>
              <a:buClr>
                <a:srgbClr val="FF9900"/>
              </a:buClr>
              <a:buFont typeface="Arial"/>
              <a:buChar char="•"/>
            </a:pPr>
            <a:r>
              <a:rPr lang="pt-BR" dirty="0">
                <a:solidFill>
                  <a:srgbClr val="FFFFFF"/>
                </a:solidFill>
                <a:latin typeface="Tahoma" charset="0"/>
              </a:rPr>
              <a:t>9</a:t>
            </a:r>
            <a:r>
              <a:rPr lang="pt-BR" dirty="0" smtClean="0">
                <a:solidFill>
                  <a:srgbClr val="FFFFFF"/>
                </a:solidFill>
                <a:latin typeface="Tahoma" charset="0"/>
              </a:rPr>
              <a:t>ª ECONOMIA MUNDIAL</a:t>
            </a:r>
          </a:p>
          <a:p>
            <a:pPr marL="342900" indent="-342900">
              <a:spcBef>
                <a:spcPts val="1800"/>
              </a:spcBef>
              <a:buClr>
                <a:srgbClr val="FF9900"/>
              </a:buClr>
              <a:buFont typeface="Arial"/>
              <a:buChar char="•"/>
            </a:pPr>
            <a:r>
              <a:rPr lang="pt-BR" dirty="0" smtClean="0">
                <a:solidFill>
                  <a:srgbClr val="FFFFFF"/>
                </a:solidFill>
                <a:latin typeface="Tahoma" charset="0"/>
              </a:rPr>
              <a:t>Pior </a:t>
            </a:r>
            <a:r>
              <a:rPr lang="pt-BR" dirty="0">
                <a:solidFill>
                  <a:srgbClr val="FFFFFF"/>
                </a:solidFill>
                <a:latin typeface="Tahoma" charset="0"/>
              </a:rPr>
              <a:t>distribuição de renda do </a:t>
            </a:r>
            <a:r>
              <a:rPr lang="pt-BR" dirty="0" smtClean="0">
                <a:solidFill>
                  <a:srgbClr val="FFFFFF"/>
                </a:solidFill>
                <a:latin typeface="Tahoma" charset="0"/>
              </a:rPr>
              <a:t>mundo </a:t>
            </a:r>
            <a:r>
              <a:rPr lang="pt-BR" sz="800" dirty="0">
                <a:solidFill>
                  <a:srgbClr val="FFFFFF"/>
                </a:solidFill>
                <a:latin typeface="Tahoma" charset="0"/>
                <a:hlinkClick r:id="rId3"/>
              </a:rPr>
              <a:t>http://iepecdg.com.br/uploads/artigos/SSRN-id2479685.</a:t>
            </a:r>
            <a:r>
              <a:rPr lang="pt-BR" sz="800" dirty="0" smtClean="0">
                <a:solidFill>
                  <a:srgbClr val="FFFFFF"/>
                </a:solidFill>
                <a:latin typeface="Tahoma" charset="0"/>
                <a:hlinkClick r:id="rId3"/>
              </a:rPr>
              <a:t>pdf</a:t>
            </a:r>
            <a:r>
              <a:rPr lang="pt-BR" sz="800" dirty="0" smtClean="0">
                <a:solidFill>
                  <a:srgbClr val="FFFFFF"/>
                </a:solidFill>
                <a:latin typeface="Tahoma" charset="0"/>
              </a:rPr>
              <a:t> 							COMPARADO COM </a:t>
            </a:r>
            <a:r>
              <a:rPr lang="pt-BR" sz="800" dirty="0">
                <a:solidFill>
                  <a:srgbClr val="FFFFFF"/>
                </a:solidFill>
                <a:latin typeface="Tahoma" charset="0"/>
              </a:rPr>
              <a:t> </a:t>
            </a:r>
            <a:r>
              <a:rPr lang="pt-BR" sz="800" dirty="0" smtClean="0">
                <a:solidFill>
                  <a:srgbClr val="FFFFFF"/>
                </a:solidFill>
                <a:latin typeface="Tahoma" charset="0"/>
                <a:hlinkClick r:id="rId4"/>
              </a:rPr>
              <a:t>GINI </a:t>
            </a:r>
            <a:r>
              <a:rPr lang="pt-BR" sz="800" dirty="0">
                <a:solidFill>
                  <a:srgbClr val="FFFFFF"/>
                </a:solidFill>
                <a:latin typeface="Tahoma" charset="0"/>
                <a:hlinkClick r:id="rId4"/>
              </a:rPr>
              <a:t>index | Data | Table</a:t>
            </a:r>
            <a:endParaRPr lang="pt-BR" sz="800" dirty="0">
              <a:solidFill>
                <a:srgbClr val="FFFFFF"/>
              </a:solidFill>
              <a:latin typeface="Tahoma" charset="0"/>
            </a:endParaRPr>
          </a:p>
          <a:p>
            <a:pPr>
              <a:spcBef>
                <a:spcPts val="1800"/>
              </a:spcBef>
              <a:buClr>
                <a:srgbClr val="FF9900"/>
              </a:buClr>
              <a:buFont typeface="Arial" charset="0"/>
              <a:buChar char="•"/>
            </a:pPr>
            <a:r>
              <a:rPr lang="pt-BR" dirty="0" smtClean="0">
                <a:solidFill>
                  <a:srgbClr val="FFFFFF"/>
                </a:solidFill>
                <a:latin typeface="Tahoma" charset="0"/>
              </a:rPr>
              <a:t> 75º </a:t>
            </a:r>
            <a:r>
              <a:rPr lang="pt-BR" dirty="0">
                <a:solidFill>
                  <a:srgbClr val="FFFFFF"/>
                </a:solidFill>
                <a:latin typeface="Tahoma" charset="0"/>
              </a:rPr>
              <a:t>no ranking de respeito aos Direitos 	Humanos </a:t>
            </a:r>
            <a:r>
              <a:rPr lang="pt-BR" dirty="0" smtClean="0">
                <a:solidFill>
                  <a:srgbClr val="FFFFFF"/>
                </a:solidFill>
                <a:latin typeface="Tahoma" charset="0"/>
              </a:rPr>
              <a:t>– IDH</a:t>
            </a:r>
          </a:p>
          <a:p>
            <a:pPr>
              <a:spcBef>
                <a:spcPts val="1800"/>
              </a:spcBef>
              <a:buClr>
                <a:srgbClr val="FF9900"/>
              </a:buClr>
              <a:buFont typeface="Arial" charset="0"/>
              <a:buChar char="•"/>
            </a:pPr>
            <a:r>
              <a:rPr lang="pt-BR" dirty="0">
                <a:solidFill>
                  <a:srgbClr val="FFFFFF"/>
                </a:solidFill>
                <a:latin typeface="Tahoma" charset="0"/>
              </a:rPr>
              <a:t> </a:t>
            </a:r>
            <a:r>
              <a:rPr lang="pt-BR" dirty="0" smtClean="0">
                <a:solidFill>
                  <a:srgbClr val="FFFFFF"/>
                </a:solidFill>
                <a:latin typeface="Tahoma" charset="0"/>
              </a:rPr>
              <a:t>Penúltimo no ranking da Educação entre 40 países </a:t>
            </a:r>
            <a:r>
              <a:rPr lang="pt-BR" sz="800" dirty="0">
                <a:solidFill>
                  <a:srgbClr val="FFFFFF"/>
                </a:solidFill>
                <a:latin typeface="Tahoma" charset="0"/>
              </a:rPr>
              <a:t>(Índice Global de Habilidades Cognitivas e Realizações Educacionais )</a:t>
            </a:r>
            <a:endParaRPr lang="pt-BR" dirty="0" smtClean="0">
              <a:solidFill>
                <a:srgbClr val="FFFFFF"/>
              </a:solidFill>
              <a:latin typeface="Tahoma" charset="0"/>
            </a:endParaRPr>
          </a:p>
          <a:p>
            <a:pPr>
              <a:spcBef>
                <a:spcPts val="1800"/>
              </a:spcBef>
              <a:buClr>
                <a:srgbClr val="FF9900"/>
              </a:buClr>
              <a:buFont typeface="Arial" charset="0"/>
              <a:buChar char="•"/>
            </a:pPr>
            <a:r>
              <a:rPr lang="pt-BR" dirty="0">
                <a:solidFill>
                  <a:srgbClr val="FFFFFF"/>
                </a:solidFill>
                <a:latin typeface="Tahoma" charset="0"/>
              </a:rPr>
              <a:t> </a:t>
            </a:r>
            <a:r>
              <a:rPr lang="pt-BR" dirty="0" smtClean="0">
                <a:solidFill>
                  <a:srgbClr val="FFFFFF"/>
                </a:solidFill>
                <a:latin typeface="Tahoma" charset="0"/>
              </a:rPr>
              <a:t>Penúltimo no ranking do crescimento econômico em 2016</a:t>
            </a:r>
            <a:endParaRPr lang="pt-BR" dirty="0">
              <a:solidFill>
                <a:srgbClr val="FFFFFF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65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495300" y="0"/>
            <a:ext cx="9163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AUDITORIA DA DÍVIDA</a:t>
            </a: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381000" y="1143000"/>
            <a:ext cx="9525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338138" indent="-338138" algn="ctr" eaLnBrk="0" hangingPunct="0">
              <a:lnSpc>
                <a:spcPct val="80000"/>
              </a:lnSpc>
              <a:spcBef>
                <a:spcPts val="25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endParaRPr lang="pt-BR" sz="1000" dirty="0" smtClean="0">
              <a:solidFill>
                <a:srgbClr val="FFFF00"/>
              </a:solidFill>
            </a:endParaRPr>
          </a:p>
          <a:p>
            <a:pPr marL="338138" indent="-338138" algn="just" eaLnBrk="0" hangingPunct="0">
              <a:lnSpc>
                <a:spcPct val="80000"/>
              </a:lnSpc>
              <a:spcBef>
                <a:spcPts val="80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r>
              <a:rPr lang="pt-BR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Prevista na Constituição Federal de 1988</a:t>
            </a:r>
          </a:p>
          <a:p>
            <a:pPr marL="338138" indent="-338138" algn="just" eaLnBrk="0" hangingPunct="0">
              <a:lnSpc>
                <a:spcPct val="80000"/>
              </a:lnSpc>
              <a:spcBef>
                <a:spcPts val="375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endParaRPr lang="pt-BR" dirty="0" smtClean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  <a:p>
            <a:pPr marL="338138" indent="-338138" algn="just" eaLnBrk="0" hangingPunct="0">
              <a:spcBef>
                <a:spcPts val="80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r>
              <a:rPr lang="pt-BR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Plebiscito popular ano 2000: mais de seis milhões de votos</a:t>
            </a:r>
          </a:p>
          <a:p>
            <a:pPr marL="338138" indent="-338138" algn="ctr" eaLnBrk="0" hangingPunct="0">
              <a:lnSpc>
                <a:spcPct val="110000"/>
              </a:lnSpc>
              <a:spcBef>
                <a:spcPts val="2250"/>
              </a:spcBef>
              <a:buClr>
                <a:srgbClr val="FF9900"/>
              </a:buCl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endParaRPr lang="pt-BR" sz="800" dirty="0" smtClean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marL="338138" indent="-338138" algn="ctr" eaLnBrk="0" hangingPunct="0">
              <a:lnSpc>
                <a:spcPct val="110000"/>
              </a:lnSpc>
              <a:spcBef>
                <a:spcPts val="2250"/>
              </a:spcBef>
              <a:buClr>
                <a:srgbClr val="FF9900"/>
              </a:buCl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r>
              <a:rPr lang="pt-BR" sz="320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AUDITORIA CIDADÃ DA DÍVIDA</a:t>
            </a:r>
          </a:p>
          <a:p>
            <a:pPr marL="338138" indent="-338138" algn="ctr" eaLnBrk="0" hangingPunct="0">
              <a:lnSpc>
                <a:spcPct val="110000"/>
              </a:lnSpc>
              <a:spcBef>
                <a:spcPts val="225"/>
              </a:spcBef>
              <a:buClr>
                <a:srgbClr val="FF9900"/>
              </a:buCl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r>
              <a:rPr lang="pt-BR" sz="320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  <a:hlinkClick r:id="rId3"/>
              </a:rPr>
              <a:t>www.auditoriacidada.org.br</a:t>
            </a:r>
            <a:endParaRPr lang="pt-BR" sz="3200" dirty="0" smtClean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marL="338138" indent="-338138" algn="ctr" eaLnBrk="0" hangingPunct="0">
              <a:spcBef>
                <a:spcPct val="5000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endParaRPr lang="pt-BR" sz="900" dirty="0" smtClean="0">
              <a:solidFill>
                <a:srgbClr val="92D050"/>
              </a:solidFill>
              <a:latin typeface="Tahoma" pitchFamily="34" charset="0"/>
              <a:cs typeface="Tahoma" pitchFamily="34" charset="0"/>
            </a:endParaRPr>
          </a:p>
          <a:p>
            <a:pPr marL="338138" indent="-338138" algn="ctr" eaLnBrk="0" hangingPunct="0">
              <a:spcBef>
                <a:spcPct val="5000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r>
              <a:rPr lang="pt-BR" sz="320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CPI da Dívida Pública</a:t>
            </a:r>
          </a:p>
          <a:p>
            <a:pPr marL="338138" indent="-338138" algn="ctr" eaLnBrk="0" hangingPunct="0">
              <a:spcBef>
                <a:spcPct val="50000"/>
              </a:spcBef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</a:pPr>
            <a:r>
              <a:rPr lang="pt-BR" b="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Passo importante, mas ainda não significa o cumprimento da Constituição</a:t>
            </a:r>
            <a:endParaRPr lang="pt-BR" b="0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6342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2 Marcador de contenido"/>
          <p:cNvSpPr>
            <a:spLocks noGrp="1"/>
          </p:cNvSpPr>
          <p:nvPr>
            <p:ph sz="quarter" idx="1"/>
          </p:nvPr>
        </p:nvSpPr>
        <p:spPr>
          <a:xfrm>
            <a:off x="1928664" y="1214439"/>
            <a:ext cx="7482037" cy="494188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s-ES" sz="2500" dirty="0" smtClean="0">
                <a:latin typeface="Calibri" charset="0"/>
              </a:rPr>
              <a:t>.</a:t>
            </a:r>
            <a:endParaRPr lang="es-ES" sz="2500" dirty="0">
              <a:latin typeface="Calibri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384551" y="6356351"/>
            <a:ext cx="3136900" cy="365125"/>
          </a:xfrm>
        </p:spPr>
        <p:txBody>
          <a:bodyPr rtlCol="0"/>
          <a:lstStyle/>
          <a:p>
            <a:pPr algn="ctr">
              <a:defRPr/>
            </a:pPr>
            <a:fld id="{A9CA60AB-34FA-8D45-9C88-097B5A71F169}" type="slidenum">
              <a:rPr lang="es-EC" smtClean="0">
                <a:solidFill>
                  <a:schemeClr val="tx1">
                    <a:tint val="75000"/>
                  </a:schemeClr>
                </a:solidFill>
                <a:ea typeface="+mn-ea"/>
              </a:rPr>
              <a:pPr algn="ctr">
                <a:defRPr/>
              </a:pPr>
              <a:t>34</a:t>
            </a:fld>
            <a:endParaRPr lang="es-EC">
              <a:solidFill>
                <a:schemeClr val="tx1">
                  <a:tint val="75000"/>
                </a:schemeClr>
              </a:solidFill>
              <a:ea typeface="+mn-ea"/>
            </a:endParaRPr>
          </a:p>
        </p:txBody>
      </p:sp>
      <p:pic>
        <p:nvPicPr>
          <p:cNvPr id="614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0" y="1268760"/>
            <a:ext cx="8190830" cy="535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CuadroTexto 1"/>
          <p:cNvSpPr txBox="1">
            <a:spLocks noChangeArrowheads="1"/>
          </p:cNvSpPr>
          <p:nvPr/>
        </p:nvSpPr>
        <p:spPr bwMode="auto">
          <a:xfrm>
            <a:off x="-1288124" y="4167189"/>
            <a:ext cx="195190" cy="38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788" tIns="47894" rIns="95788" bIns="4789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s-ES" sz="1900"/>
          </a:p>
        </p:txBody>
      </p:sp>
      <p:sp>
        <p:nvSpPr>
          <p:cNvPr id="2" name="TextBox 1"/>
          <p:cNvSpPr txBox="1"/>
          <p:nvPr/>
        </p:nvSpPr>
        <p:spPr>
          <a:xfrm>
            <a:off x="416496" y="188640"/>
            <a:ext cx="948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PEC 241/2016 IMPEDE O AUMENTO DE GASTOS SOCIAIS OCORRIDO NO EQUADOR APÓS A AUDITORIA DA DÍVIDA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17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60400" y="214313"/>
            <a:ext cx="9405168" cy="68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1pPr>
            <a:lvl2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4pPr>
            <a:lvl5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FF0000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algn="ctr">
              <a:spcBef>
                <a:spcPts val="1200"/>
              </a:spcBef>
              <a:buClr>
                <a:srgbClr val="FF9900"/>
              </a:buClr>
            </a:pPr>
            <a:r>
              <a:rPr lang="pt-BR" altLang="pt-BR" sz="2800" dirty="0">
                <a:solidFill>
                  <a:srgbClr val="92D050"/>
                </a:solidFill>
                <a:latin typeface="Verdana" pitchFamily="34" charset="0"/>
                <a:cs typeface="Tahoma" pitchFamily="34" charset="0"/>
              </a:rPr>
              <a:t>ESTRATÉGIAS DE AÇÃO</a:t>
            </a:r>
          </a:p>
          <a:p>
            <a:pPr lvl="1" algn="just">
              <a:spcBef>
                <a:spcPts val="1200"/>
              </a:spcBef>
              <a:buClr>
                <a:srgbClr val="FF9900"/>
              </a:buClr>
            </a:pPr>
            <a:r>
              <a:rPr lang="pt-BR" altLang="pt-BR" sz="2800" b="0" dirty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CONHECIMENTO DA REALIDADE </a:t>
            </a:r>
          </a:p>
          <a:p>
            <a:pPr lvl="1" algn="just">
              <a:spcBef>
                <a:spcPts val="1200"/>
              </a:spcBef>
              <a:buClr>
                <a:srgbClr val="FF9900"/>
              </a:buClr>
            </a:pPr>
            <a:r>
              <a:rPr lang="pt-BR" altLang="pt-BR" sz="2800" b="0" dirty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MOBILIZAÇÃO SOCIAL CONSCIENTE</a:t>
            </a:r>
          </a:p>
          <a:p>
            <a:pPr lvl="1" algn="just">
              <a:spcBef>
                <a:spcPts val="1200"/>
              </a:spcBef>
              <a:buClr>
                <a:srgbClr val="FF9900"/>
              </a:buClr>
            </a:pPr>
            <a:r>
              <a:rPr lang="pt-BR" altLang="pt-BR" sz="2800" b="0" dirty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AÇOES CONCRETAS</a:t>
            </a:r>
          </a:p>
          <a:p>
            <a:pPr lvl="2" algn="just">
              <a:spcBef>
                <a:spcPts val="900"/>
              </a:spcBef>
              <a:buClr>
                <a:srgbClr val="FF9900"/>
              </a:buClr>
              <a:buFont typeface="Arial" charset="0"/>
              <a:buChar char="•"/>
            </a:pPr>
            <a:r>
              <a:rPr lang="pt-BR" altLang="pt-BR" sz="2000" b="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altLang="pt-BR" sz="2200" dirty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Frente Parlamentar Mista </a:t>
            </a:r>
            <a:r>
              <a:rPr lang="pt-BR" altLang="pt-BR" sz="2200" b="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para realizar Auditoria da Dívida com Participação Social: </a:t>
            </a:r>
            <a:r>
              <a:rPr lang="pt-BR" altLang="pt-BR" sz="220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Reunião dia 11/10/</a:t>
            </a:r>
            <a:r>
              <a:rPr lang="pt-BR" altLang="pt-BR" sz="220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2016</a:t>
            </a:r>
          </a:p>
          <a:p>
            <a:pPr lvl="2" algn="just">
              <a:spcBef>
                <a:spcPts val="900"/>
              </a:spcBef>
              <a:buClr>
                <a:srgbClr val="FF9900"/>
              </a:buClr>
              <a:buFont typeface="Arial" charset="0"/>
              <a:buChar char="•"/>
            </a:pPr>
            <a:r>
              <a:rPr lang="pt-BR" altLang="pt-BR" sz="2200" dirty="0" smtClean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 NÚCLEOS</a:t>
            </a:r>
            <a:r>
              <a:rPr lang="pt-BR" altLang="pt-BR" sz="2200" b="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da Auditoria </a:t>
            </a:r>
            <a:r>
              <a:rPr lang="pt-BR" altLang="pt-BR" sz="2200" b="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da Dívida </a:t>
            </a:r>
            <a:r>
              <a:rPr lang="pt-BR" altLang="pt-BR" sz="2200" b="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Pública e </a:t>
            </a:r>
            <a:r>
              <a:rPr lang="pt-BR" altLang="pt-BR" sz="2200" dirty="0">
                <a:solidFill>
                  <a:srgbClr val="92D050"/>
                </a:solidFill>
                <a:latin typeface="Tahoma" pitchFamily="34" charset="0"/>
                <a:cs typeface="Tahoma" pitchFamily="34" charset="0"/>
              </a:rPr>
              <a:t>CURSO</a:t>
            </a:r>
          </a:p>
          <a:p>
            <a:pPr lvl="2" algn="just">
              <a:spcBef>
                <a:spcPts val="900"/>
              </a:spcBef>
              <a:buClr>
                <a:srgbClr val="FF9900"/>
              </a:buClr>
              <a:buFont typeface="Arial" charset="0"/>
              <a:buChar char="•"/>
            </a:pPr>
            <a:r>
              <a:rPr lang="pt-BR" altLang="pt-BR" sz="2200" b="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Reivindicar a AUDITORIA DA DÍVIDA COM PARTICIPAÇÃO CIDADÃ </a:t>
            </a:r>
            <a:r>
              <a:rPr lang="pt-BR" altLang="pt-BR" sz="2200" b="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para desmascarar o </a:t>
            </a:r>
            <a:r>
              <a:rPr lang="pt-BR" altLang="en-US" sz="2200" b="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“</a:t>
            </a:r>
            <a:r>
              <a:rPr lang="pt-BR" altLang="pt-BR" sz="2200" b="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Sistema da Dívida</a:t>
            </a:r>
            <a:r>
              <a:rPr lang="pt-BR" altLang="en-US" sz="2200" b="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”</a:t>
            </a:r>
            <a:r>
              <a:rPr lang="pt-BR" altLang="pt-BR" sz="2200" b="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e </a:t>
            </a:r>
            <a:r>
              <a:rPr lang="pt-BR" altLang="pt-BR" sz="2200" b="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redirecionar a aplicação dos recursos: </a:t>
            </a:r>
            <a:r>
              <a:rPr lang="pt-BR" altLang="pt-BR" sz="22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RETIRAR A PEDRA DO CAMINHO </a:t>
            </a:r>
          </a:p>
          <a:p>
            <a:pPr lvl="2" algn="just">
              <a:spcBef>
                <a:spcPts val="900"/>
              </a:spcBef>
              <a:buClr>
                <a:srgbClr val="FF9900"/>
              </a:buClr>
              <a:buFont typeface="Arial" charset="0"/>
              <a:buChar char="•"/>
            </a:pPr>
            <a:r>
              <a:rPr lang="pt-BR" altLang="pt-BR" sz="2200" b="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Sair do cenário de escassez para viver a realidade de abundância, garantindo vida digna para todas as pessoas</a:t>
            </a:r>
          </a:p>
          <a:p>
            <a:pPr lvl="2" algn="just">
              <a:spcBef>
                <a:spcPts val="900"/>
              </a:spcBef>
              <a:buClr>
                <a:srgbClr val="FF9900"/>
              </a:buClr>
              <a:buFont typeface="Arial" charset="0"/>
              <a:buChar char="•"/>
            </a:pPr>
            <a:r>
              <a:rPr lang="pt-BR" altLang="pt-BR" sz="2200" b="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pt-BR" altLang="pt-BR" sz="2200" b="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Exigir Voto NÃO à PEC 241/2016 e aos </a:t>
            </a:r>
            <a:r>
              <a:rPr lang="pt-BR" sz="2000" dirty="0">
                <a:solidFill>
                  <a:srgbClr val="94C600"/>
                </a:solidFill>
                <a:latin typeface="Tahoma"/>
                <a:cs typeface="Tahoma"/>
              </a:rPr>
              <a:t>PLS 204/2016 o PLP 181/2015 e PL 3337/2015 visam “legalizar</a:t>
            </a:r>
            <a:r>
              <a:rPr lang="pt-BR" sz="2000" dirty="0" smtClean="0">
                <a:solidFill>
                  <a:srgbClr val="94C600"/>
                </a:solidFill>
                <a:latin typeface="Tahoma"/>
                <a:cs typeface="Tahoma"/>
              </a:rPr>
              <a:t>” esquema fraudulento que geram dívida pública e aprofundam a </a:t>
            </a:r>
            <a:r>
              <a:rPr lang="pt-BR" sz="2000" dirty="0" err="1" smtClean="0">
                <a:solidFill>
                  <a:srgbClr val="94C600"/>
                </a:solidFill>
                <a:latin typeface="Tahoma"/>
                <a:cs typeface="Tahoma"/>
              </a:rPr>
              <a:t>financeirização</a:t>
            </a:r>
            <a:r>
              <a:rPr lang="pt-BR" sz="2000" dirty="0" smtClean="0">
                <a:solidFill>
                  <a:srgbClr val="94C600"/>
                </a:solidFill>
                <a:latin typeface="Tahoma"/>
                <a:cs typeface="Tahoma"/>
              </a:rPr>
              <a:t> no Brasil </a:t>
            </a:r>
            <a:endParaRPr lang="pt-BR" sz="2000" dirty="0">
              <a:solidFill>
                <a:srgbClr val="94C600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97726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ChangeArrowheads="1"/>
          </p:cNvSpPr>
          <p:nvPr/>
        </p:nvSpPr>
        <p:spPr bwMode="auto">
          <a:xfrm>
            <a:off x="0" y="1219200"/>
            <a:ext cx="10425608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pt-BR" sz="3000" dirty="0" smtClean="0">
              <a:solidFill>
                <a:srgbClr val="92D050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pt-BR" sz="3000" dirty="0">
              <a:solidFill>
                <a:srgbClr val="92D050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pt-BR" sz="3000" dirty="0" smtClean="0">
              <a:solidFill>
                <a:srgbClr val="92D050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pt-BR" sz="2800" dirty="0" smtClean="0">
              <a:solidFill>
                <a:srgbClr val="92D050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pt-BR" dirty="0" smtClean="0">
                <a:solidFill>
                  <a:srgbClr val="92D050"/>
                </a:solidFill>
                <a:latin typeface="Verdana" charset="0"/>
              </a:rPr>
              <a:t>Muito grata</a:t>
            </a:r>
            <a:endParaRPr lang="pt-BR" dirty="0">
              <a:solidFill>
                <a:srgbClr val="92D050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pt-BR" sz="1800" i="1" dirty="0" smtClean="0">
              <a:solidFill>
                <a:srgbClr val="92D050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pt-BR" sz="1800" i="1" dirty="0">
              <a:solidFill>
                <a:srgbClr val="92D050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pt-BR" sz="1800" i="1" dirty="0" smtClean="0">
              <a:solidFill>
                <a:srgbClr val="92D050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pt-BR" sz="1800" i="1" dirty="0" smtClean="0">
                <a:solidFill>
                  <a:srgbClr val="92D050"/>
                </a:solidFill>
                <a:latin typeface="Verdana" charset="0"/>
              </a:rPr>
              <a:t>Maria </a:t>
            </a:r>
            <a:r>
              <a:rPr lang="pt-BR" sz="1800" i="1" dirty="0">
                <a:solidFill>
                  <a:srgbClr val="92D050"/>
                </a:solidFill>
                <a:latin typeface="Verdana" charset="0"/>
              </a:rPr>
              <a:t>Lucia </a:t>
            </a:r>
            <a:r>
              <a:rPr lang="pt-BR" sz="1800" i="1" dirty="0" smtClean="0">
                <a:solidFill>
                  <a:srgbClr val="92D050"/>
                </a:solidFill>
                <a:latin typeface="Verdana" charset="0"/>
              </a:rPr>
              <a:t>Fattorelli</a:t>
            </a:r>
            <a:endParaRPr lang="pt-BR" sz="1800" dirty="0">
              <a:solidFill>
                <a:srgbClr val="FFFFFF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pt-BR" sz="1800" b="0" dirty="0" smtClean="0">
                <a:solidFill>
                  <a:srgbClr val="FFFFFF"/>
                </a:solidFill>
                <a:latin typeface="Verdana" charset="0"/>
                <a:hlinkClick r:id="rId3"/>
              </a:rPr>
              <a:t>www.auditoriacidada.org.br</a:t>
            </a:r>
            <a:endParaRPr lang="pt-BR" sz="1800" b="0" dirty="0" smtClean="0">
              <a:solidFill>
                <a:srgbClr val="FFFFFF"/>
              </a:solidFill>
              <a:latin typeface="Verdana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pt-BR" sz="1800" b="0" dirty="0" smtClean="0">
                <a:solidFill>
                  <a:srgbClr val="FFFFFF"/>
                </a:solidFill>
                <a:latin typeface="Verdana" charset="0"/>
                <a:hlinkClick r:id="rId4"/>
              </a:rPr>
              <a:t>www.facebook.com</a:t>
            </a:r>
            <a:r>
              <a:rPr lang="pt-BR" sz="1800" b="0" dirty="0">
                <a:solidFill>
                  <a:srgbClr val="FFFFFF"/>
                </a:solidFill>
                <a:latin typeface="Verdana" charset="0"/>
                <a:hlinkClick r:id="rId4"/>
              </a:rPr>
              <a:t>/</a:t>
            </a:r>
            <a:r>
              <a:rPr lang="pt-BR" sz="1800" b="0" dirty="0" smtClean="0">
                <a:solidFill>
                  <a:srgbClr val="FFFFFF"/>
                </a:solidFill>
                <a:latin typeface="Verdana" charset="0"/>
                <a:hlinkClick r:id="rId4"/>
              </a:rPr>
              <a:t>auditoriacidada.pagina</a:t>
            </a:r>
            <a:endParaRPr lang="pt-BR" sz="1800" b="0" dirty="0" smtClean="0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4528" y="0"/>
            <a:ext cx="9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0" i="1" dirty="0" smtClean="0">
              <a:solidFill>
                <a:srgbClr val="FFFFFF"/>
              </a:solidFill>
              <a:latin typeface="Tahoma"/>
              <a:cs typeface="Tahoma"/>
            </a:endParaRPr>
          </a:p>
          <a:p>
            <a:endParaRPr lang="pt-BR" b="0" i="1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pic>
        <p:nvPicPr>
          <p:cNvPr id="4" name="Picture 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63" y="1556792"/>
            <a:ext cx="9561512" cy="39590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72480" y="188640"/>
            <a:ext cx="9633520" cy="168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t-BR" sz="1800" dirty="0">
                <a:solidFill>
                  <a:schemeClr val="tx1"/>
                </a:solidFill>
                <a:latin typeface="Verdana"/>
                <a:cs typeface="Verdana"/>
              </a:rPr>
              <a:t>A apenas 15 quilômetros do Palácio do Planalto, centenas de brasileiros e brasileiras, inclusive idosos e crianças, disputam o lixo de </a:t>
            </a:r>
            <a:r>
              <a:rPr lang="pt-BR" sz="1800" dirty="0" smtClean="0">
                <a:solidFill>
                  <a:schemeClr val="tx1"/>
                </a:solidFill>
                <a:latin typeface="Verdana"/>
                <a:cs typeface="Verdana"/>
              </a:rPr>
              <a:t>Brasília para sobreviver. Isso é consequência do Sistema da Dívida. É urgente sairmos desse cenário de escassez</a:t>
            </a:r>
            <a:r>
              <a:rPr lang="pt-BR" sz="1800" dirty="0">
                <a:solidFill>
                  <a:schemeClr val="tx1"/>
                </a:solidFill>
                <a:latin typeface="Verdana"/>
                <a:cs typeface="Verdana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97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ulso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Puls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sq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sq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ulso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o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o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o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o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o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43291</TotalTime>
  <Words>2188</Words>
  <Application>Microsoft Macintosh PowerPoint</Application>
  <PresentationFormat>A4 Paper (210x297 mm)</PresentationFormat>
  <Paragraphs>422</Paragraphs>
  <Slides>36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Pulso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Maria Lúcia F. Carneiro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Maria Lucia Fattorelli</dc:creator>
  <cp:lastModifiedBy>Maria Lucia Fattorelli</cp:lastModifiedBy>
  <cp:revision>1876</cp:revision>
  <cp:lastPrinted>2008-11-20T19:12:03Z</cp:lastPrinted>
  <dcterms:created xsi:type="dcterms:W3CDTF">2001-11-19T18:24:28Z</dcterms:created>
  <dcterms:modified xsi:type="dcterms:W3CDTF">2016-10-14T14:14:43Z</dcterms:modified>
</cp:coreProperties>
</file>